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10"/>
  </p:notesMasterIdLst>
  <p:sldIdLst>
    <p:sldId id="2129" r:id="rId2"/>
    <p:sldId id="2118" r:id="rId3"/>
    <p:sldId id="289" r:id="rId4"/>
    <p:sldId id="2117" r:id="rId5"/>
    <p:sldId id="2122" r:id="rId6"/>
    <p:sldId id="2123" r:id="rId7"/>
    <p:sldId id="2128" r:id="rId8"/>
    <p:sldId id="2125" r:id="rId9"/>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898" userDrawn="1">
          <p15:clr>
            <a:srgbClr val="A4A3A4"/>
          </p15:clr>
        </p15:guide>
        <p15:guide id="2" pos="2880" userDrawn="1">
          <p15:clr>
            <a:srgbClr val="A4A3A4"/>
          </p15:clr>
        </p15:guide>
        <p15:guide id="3" orient="horz" pos="239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9788A"/>
    <a:srgbClr val="30B5A0"/>
    <a:srgbClr val="CC4E3D"/>
    <a:srgbClr val="8D6AA0"/>
    <a:srgbClr val="4D6BA6"/>
    <a:srgbClr val="4D6BA5"/>
    <a:srgbClr val="DF0000"/>
    <a:srgbClr val="E9933D"/>
    <a:srgbClr val="ED3682"/>
    <a:srgbClr val="9CA3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75B6E06-D3F3-4585-8E9E-FE97026757D0}">
  <a:tblStyle styleId="{A75B6E06-D3F3-4585-8E9E-FE97026757D0}" styleName="Table_0">
    <a:wholeTbl>
      <a:tcTxStyle b="off" i="off">
        <a:font>
          <a:latin typeface="Arial"/>
          <a:ea typeface="Arial"/>
          <a:cs typeface="Arial"/>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BEEE8"/>
          </a:solidFill>
        </a:fill>
      </a:tcStyle>
    </a:wholeTbl>
    <a:band1H>
      <a:tcTxStyle b="off" i="off"/>
      <a:tcStyle>
        <a:tcBdr/>
        <a:fill>
          <a:solidFill>
            <a:srgbClr val="F6DBCD"/>
          </a:solidFill>
        </a:fill>
      </a:tcStyle>
    </a:band1H>
    <a:band2H>
      <a:tcTxStyle b="off" i="off"/>
      <a:tcStyle>
        <a:tcBdr/>
      </a:tcStyle>
    </a:band2H>
    <a:band1V>
      <a:tcTxStyle b="off" i="off"/>
      <a:tcStyle>
        <a:tcBdr/>
        <a:fill>
          <a:solidFill>
            <a:srgbClr val="F6DBCD"/>
          </a:solidFill>
        </a:fill>
      </a:tcStyle>
    </a:band1V>
    <a:band2V>
      <a:tcTxStyle b="off" i="off"/>
      <a:tcStyle>
        <a:tcBdr/>
      </a:tcStyle>
    </a:band2V>
    <a:lastCol>
      <a:tcTxStyle b="on" i="off">
        <a:font>
          <a:latin typeface="Arial"/>
          <a:ea typeface="Arial"/>
          <a:cs typeface="Arial"/>
        </a:font>
        <a:schemeClr val="lt1"/>
      </a:tcTxStyle>
      <a:tcStyle>
        <a:tcBdr/>
        <a:fill>
          <a:solidFill>
            <a:schemeClr val="accent1"/>
          </a:solidFill>
        </a:fill>
      </a:tcStyle>
    </a:lastCol>
    <a:firstCol>
      <a:tcTxStyle b="on" i="off">
        <a:font>
          <a:latin typeface="Arial"/>
          <a:ea typeface="Arial"/>
          <a:cs typeface="Arial"/>
        </a:font>
        <a:schemeClr val="lt1"/>
      </a:tcTxStyle>
      <a:tcStyle>
        <a:tcBdr/>
        <a:fill>
          <a:solidFill>
            <a:schemeClr val="accent1"/>
          </a:solidFill>
        </a:fill>
      </a:tcStyle>
    </a:firstCol>
    <a:lastRow>
      <a:tcTxStyle b="on" i="off">
        <a:font>
          <a:latin typeface="Arial"/>
          <a:ea typeface="Arial"/>
          <a:cs typeface="Arial"/>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Arial"/>
          <a:ea typeface="Arial"/>
          <a:cs typeface="Arial"/>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1"/>
    <p:restoredTop sz="97686"/>
  </p:normalViewPr>
  <p:slideViewPr>
    <p:cSldViewPr snapToGrid="0">
      <p:cViewPr varScale="1">
        <p:scale>
          <a:sx n="171" d="100"/>
          <a:sy n="171" d="100"/>
        </p:scale>
        <p:origin x="168" y="168"/>
      </p:cViewPr>
      <p:guideLst>
        <p:guide orient="horz" pos="2898"/>
        <p:guide pos="2880"/>
        <p:guide orient="horz" pos="2394"/>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1" name="Google Shape;101;p1:notes"/>
          <p:cNvSpPr txBox="1">
            <a:spLocks noGrp="1"/>
          </p:cNvSpPr>
          <p:nvPr>
            <p:ph type="body" idx="1"/>
          </p:nvPr>
        </p:nvSpPr>
        <p:spPr>
          <a:xfrm>
            <a:off x="685800" y="4400549"/>
            <a:ext cx="5486400" cy="3600451"/>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100"/>
              <a:buNone/>
            </a:pPr>
            <a:endParaRPr dirty="0"/>
          </a:p>
        </p:txBody>
      </p:sp>
      <p:sp>
        <p:nvSpPr>
          <p:cNvPr id="102" name="Google Shape;102;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 sz="1400" b="0" i="0" u="none" strike="noStrike" cap="none">
                <a:solidFill>
                  <a:srgbClr val="000000"/>
                </a:solidFill>
                <a:latin typeface="Arial"/>
                <a:ea typeface="Arial"/>
                <a:cs typeface="Arial"/>
                <a:sym typeface="Arial"/>
              </a:rPr>
              <a:t>1</a:t>
            </a:fld>
            <a:endParaRPr sz="1400" b="0" i="0" u="none" strike="noStrike" cap="none" dirty="0">
              <a:solidFill>
                <a:srgbClr val="000000"/>
              </a:solidFill>
              <a:latin typeface="Arial"/>
              <a:ea typeface="Arial"/>
              <a:cs typeface="Arial"/>
              <a:sym typeface="Arial"/>
            </a:endParaRPr>
          </a:p>
        </p:txBody>
      </p:sp>
    </p:spTree>
    <p:extLst>
      <p:ext uri="{BB962C8B-B14F-4D97-AF65-F5344CB8AC3E}">
        <p14:creationId xmlns:p14="http://schemas.microsoft.com/office/powerpoint/2010/main" val="507127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7" name="Google Shape;26;p3">
            <a:extLst>
              <a:ext uri="{FF2B5EF4-FFF2-40B4-BE49-F238E27FC236}">
                <a16:creationId xmlns:a16="http://schemas.microsoft.com/office/drawing/2014/main" id="{F8DC9112-F504-D644-82D1-D6639B623EB0}"/>
              </a:ext>
            </a:extLst>
          </p:cNvPr>
          <p:cNvSpPr/>
          <p:nvPr userDrawn="1"/>
        </p:nvSpPr>
        <p:spPr>
          <a:xfrm>
            <a:off x="3" y="220462"/>
            <a:ext cx="9144000" cy="470574"/>
          </a:xfrm>
          <a:prstGeom prst="rect">
            <a:avLst/>
          </a:prstGeom>
          <a:solidFill>
            <a:srgbClr val="E68941"/>
          </a:solidFill>
          <a:ln w="9525" cap="flat" cmpd="sng">
            <a:solidFill>
              <a:schemeClr val="accent4"/>
            </a:solidFill>
            <a:prstDash val="solid"/>
            <a:miter lim="800000"/>
            <a:headEnd type="none" w="sm" len="sm"/>
            <a:tailEnd type="none" w="sm" len="sm"/>
          </a:ln>
        </p:spPr>
        <p:txBody>
          <a:bodyPr spcFirstLastPara="1" wrap="square" lIns="59344" tIns="29663" rIns="59344" bIns="29663" anchor="ctr" anchorCtr="0">
            <a:noAutofit/>
          </a:bodyPr>
          <a:lstStyle/>
          <a:p>
            <a:pPr marL="0" marR="0" lvl="0" indent="0" algn="ctr" rtl="0">
              <a:lnSpc>
                <a:spcPct val="100000"/>
              </a:lnSpc>
              <a:spcBef>
                <a:spcPts val="0"/>
              </a:spcBef>
              <a:spcAft>
                <a:spcPts val="0"/>
              </a:spcAft>
              <a:buClr>
                <a:srgbClr val="000000"/>
              </a:buClr>
              <a:buSzPts val="1700"/>
              <a:buFont typeface="Arial"/>
              <a:buNone/>
            </a:pPr>
            <a:endParaRPr sz="1275" b="0" i="0" u="none" strike="noStrike" cap="none" dirty="0">
              <a:solidFill>
                <a:srgbClr val="FFFFFF"/>
              </a:solidFill>
              <a:latin typeface="Arial"/>
              <a:ea typeface="Arial"/>
              <a:cs typeface="Arial"/>
              <a:sym typeface="Arial"/>
            </a:endParaRPr>
          </a:p>
        </p:txBody>
      </p:sp>
      <p:sp>
        <p:nvSpPr>
          <p:cNvPr id="2" name="Title 1">
            <a:extLst>
              <a:ext uri="{FF2B5EF4-FFF2-40B4-BE49-F238E27FC236}">
                <a16:creationId xmlns:a16="http://schemas.microsoft.com/office/drawing/2014/main" id="{4A44999C-79E4-744C-BC2F-41D1597B96B7}"/>
              </a:ext>
            </a:extLst>
          </p:cNvPr>
          <p:cNvSpPr>
            <a:spLocks noGrp="1"/>
          </p:cNvSpPr>
          <p:nvPr>
            <p:ph type="title"/>
          </p:nvPr>
        </p:nvSpPr>
        <p:spPr>
          <a:xfrm>
            <a:off x="349758" y="220462"/>
            <a:ext cx="8438192" cy="471623"/>
          </a:xfrm>
          <a:prstGeom prst="rect">
            <a:avLst/>
          </a:prstGeom>
        </p:spPr>
        <p:txBody>
          <a:bodyPr anchor="b"/>
          <a:lstStyle>
            <a:lvl1pPr>
              <a:lnSpc>
                <a:spcPct val="90000"/>
              </a:lnSpc>
              <a:defRPr>
                <a:solidFill>
                  <a:schemeClr val="bg1"/>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F26867C0-E962-C848-94DE-147FDABDFCFD}"/>
              </a:ext>
            </a:extLst>
          </p:cNvPr>
          <p:cNvSpPr>
            <a:spLocks noGrp="1"/>
          </p:cNvSpPr>
          <p:nvPr>
            <p:ph type="sldNum" idx="10"/>
          </p:nvPr>
        </p:nvSpPr>
        <p:spPr/>
        <p:txBody>
          <a:bodyPr/>
          <a:lstStyle/>
          <a:p>
            <a:fld id="{00000000-1234-1234-1234-123412341234}" type="slidenum">
              <a:rPr lang="en" smtClean="0"/>
              <a:pPr/>
              <a:t>‹#›</a:t>
            </a:fld>
            <a:endParaRPr lang="en" dirty="0"/>
          </a:p>
        </p:txBody>
      </p:sp>
      <p:sp>
        <p:nvSpPr>
          <p:cNvPr id="6" name="Content Placeholder 5">
            <a:extLst>
              <a:ext uri="{FF2B5EF4-FFF2-40B4-BE49-F238E27FC236}">
                <a16:creationId xmlns:a16="http://schemas.microsoft.com/office/drawing/2014/main" id="{0F165133-0DD2-2A4C-BDE0-65DC42415847}"/>
              </a:ext>
            </a:extLst>
          </p:cNvPr>
          <p:cNvSpPr>
            <a:spLocks noGrp="1"/>
          </p:cNvSpPr>
          <p:nvPr>
            <p:ph sz="quarter" idx="12"/>
          </p:nvPr>
        </p:nvSpPr>
        <p:spPr>
          <a:xfrm>
            <a:off x="349758" y="1014984"/>
            <a:ext cx="8438192" cy="3264408"/>
          </a:xfrm>
        </p:spPr>
        <p:txBody>
          <a:bodyPr/>
          <a:lstStyle/>
          <a:p>
            <a:pPr lvl="0"/>
            <a:r>
              <a:rPr lang="en-US" dirty="0"/>
              <a:t>Click to edit Master text styles</a:t>
            </a:r>
          </a:p>
          <a:p>
            <a:pPr lvl="1"/>
            <a:r>
              <a:rPr lang="en-US" dirty="0"/>
              <a:t>Second level</a:t>
            </a:r>
          </a:p>
          <a:p>
            <a:pPr lvl="2"/>
            <a:r>
              <a:rPr lang="en-US" dirty="0"/>
              <a:t>Third level</a:t>
            </a:r>
          </a:p>
        </p:txBody>
      </p:sp>
      <p:sp>
        <p:nvSpPr>
          <p:cNvPr id="8" name="Footer Placeholder 1">
            <a:extLst>
              <a:ext uri="{FF2B5EF4-FFF2-40B4-BE49-F238E27FC236}">
                <a16:creationId xmlns:a16="http://schemas.microsoft.com/office/drawing/2014/main" id="{A51FFE8D-875D-3741-AEFD-EAA8EC4B5FC4}"/>
              </a:ext>
            </a:extLst>
          </p:cNvPr>
          <p:cNvSpPr>
            <a:spLocks noGrp="1"/>
          </p:cNvSpPr>
          <p:nvPr>
            <p:ph type="ftr" sz="quarter" idx="3"/>
          </p:nvPr>
        </p:nvSpPr>
        <p:spPr>
          <a:xfrm>
            <a:off x="4481483" y="4886638"/>
            <a:ext cx="3086100" cy="178950"/>
          </a:xfrm>
          <a:prstGeom prst="rect">
            <a:avLst/>
          </a:prstGeom>
        </p:spPr>
        <p:txBody>
          <a:bodyPr vert="horz" lIns="91440" tIns="45720" rIns="91440" bIns="45720" rtlCol="0" anchor="ctr"/>
          <a:lstStyle>
            <a:lvl1pPr algn="r">
              <a:defRPr sz="675">
                <a:solidFill>
                  <a:schemeClr val="accent1"/>
                </a:solidFill>
              </a:defRPr>
            </a:lvl1pPr>
          </a:lstStyle>
          <a:p>
            <a:endParaRPr lang="en-US" dirty="0"/>
          </a:p>
        </p:txBody>
      </p:sp>
    </p:spTree>
    <p:extLst>
      <p:ext uri="{BB962C8B-B14F-4D97-AF65-F5344CB8AC3E}">
        <p14:creationId xmlns:p14="http://schemas.microsoft.com/office/powerpoint/2010/main" val="192254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9" name="Google Shape;29;p3">
            <a:extLst>
              <a:ext uri="{FF2B5EF4-FFF2-40B4-BE49-F238E27FC236}">
                <a16:creationId xmlns:a16="http://schemas.microsoft.com/office/drawing/2014/main" id="{E91891BB-C19E-FF4D-9EEA-578E2DCF2A82}"/>
              </a:ext>
            </a:extLst>
          </p:cNvPr>
          <p:cNvSpPr/>
          <p:nvPr userDrawn="1"/>
        </p:nvSpPr>
        <p:spPr>
          <a:xfrm>
            <a:off x="0" y="6935"/>
            <a:ext cx="9144000" cy="213526"/>
          </a:xfrm>
          <a:prstGeom prst="rect">
            <a:avLst/>
          </a:prstGeom>
          <a:solidFill>
            <a:schemeClr val="lt1"/>
          </a:solidFill>
          <a:ln>
            <a:noFill/>
          </a:ln>
          <a:effectLst>
            <a:outerShdw blurRad="63500" dist="25400" dir="5400000" algn="t" rotWithShape="0">
              <a:srgbClr val="000000">
                <a:alpha val="9411"/>
              </a:srgbClr>
            </a:outerShdw>
          </a:effectLst>
        </p:spPr>
        <p:txBody>
          <a:bodyPr spcFirstLastPara="1" wrap="square" lIns="59344" tIns="29663" rIns="59344" bIns="29663" anchor="ctr" anchorCtr="0">
            <a:noAutofit/>
          </a:bodyPr>
          <a:lstStyle/>
          <a:p>
            <a:pPr marL="0" marR="0" lvl="0" indent="0" algn="ctr" rtl="0">
              <a:lnSpc>
                <a:spcPct val="100000"/>
              </a:lnSpc>
              <a:spcBef>
                <a:spcPts val="0"/>
              </a:spcBef>
              <a:spcAft>
                <a:spcPts val="0"/>
              </a:spcAft>
              <a:buClr>
                <a:srgbClr val="000000"/>
              </a:buClr>
              <a:buSzPts val="1700"/>
              <a:buFont typeface="Arial"/>
              <a:buNone/>
            </a:pPr>
            <a:endParaRPr sz="1275" b="0" i="0" u="none" strike="noStrike" cap="none" dirty="0">
              <a:solidFill>
                <a:schemeClr val="lt1"/>
              </a:solidFill>
              <a:latin typeface="Arial"/>
              <a:ea typeface="Arial"/>
              <a:cs typeface="Arial"/>
              <a:sym typeface="Arial"/>
            </a:endParaRPr>
          </a:p>
        </p:txBody>
      </p:sp>
      <p:sp>
        <p:nvSpPr>
          <p:cNvPr id="8" name="Google Shape;26;p3">
            <a:extLst>
              <a:ext uri="{FF2B5EF4-FFF2-40B4-BE49-F238E27FC236}">
                <a16:creationId xmlns:a16="http://schemas.microsoft.com/office/drawing/2014/main" id="{95EC4ED3-B3C0-D048-8712-210B97407237}"/>
              </a:ext>
            </a:extLst>
          </p:cNvPr>
          <p:cNvSpPr/>
          <p:nvPr userDrawn="1"/>
        </p:nvSpPr>
        <p:spPr>
          <a:xfrm>
            <a:off x="3" y="220462"/>
            <a:ext cx="9144000" cy="470574"/>
          </a:xfrm>
          <a:prstGeom prst="rect">
            <a:avLst/>
          </a:prstGeom>
          <a:solidFill>
            <a:srgbClr val="E68941"/>
          </a:solidFill>
          <a:ln w="9525" cap="flat" cmpd="sng">
            <a:solidFill>
              <a:schemeClr val="accent4"/>
            </a:solidFill>
            <a:prstDash val="solid"/>
            <a:miter lim="800000"/>
            <a:headEnd type="none" w="sm" len="sm"/>
            <a:tailEnd type="none" w="sm" len="sm"/>
          </a:ln>
        </p:spPr>
        <p:txBody>
          <a:bodyPr spcFirstLastPara="1" wrap="square" lIns="59344" tIns="29663" rIns="59344" bIns="29663" anchor="ctr" anchorCtr="0">
            <a:noAutofit/>
          </a:bodyPr>
          <a:lstStyle/>
          <a:p>
            <a:pPr marL="0" marR="0" lvl="0" indent="0" algn="ctr" rtl="0">
              <a:lnSpc>
                <a:spcPct val="100000"/>
              </a:lnSpc>
              <a:spcBef>
                <a:spcPts val="0"/>
              </a:spcBef>
              <a:spcAft>
                <a:spcPts val="0"/>
              </a:spcAft>
              <a:buClr>
                <a:srgbClr val="000000"/>
              </a:buClr>
              <a:buSzPts val="1700"/>
              <a:buFont typeface="Arial"/>
              <a:buNone/>
            </a:pPr>
            <a:endParaRPr sz="1275" b="0" i="0" u="none" strike="noStrike" cap="none" dirty="0">
              <a:solidFill>
                <a:srgbClr val="FFFFFF"/>
              </a:solidFill>
              <a:latin typeface="Arial"/>
              <a:ea typeface="Arial"/>
              <a:cs typeface="Arial"/>
              <a:sym typeface="Arial"/>
            </a:endParaRPr>
          </a:p>
        </p:txBody>
      </p:sp>
      <p:sp>
        <p:nvSpPr>
          <p:cNvPr id="2" name="Title 1">
            <a:extLst>
              <a:ext uri="{FF2B5EF4-FFF2-40B4-BE49-F238E27FC236}">
                <a16:creationId xmlns:a16="http://schemas.microsoft.com/office/drawing/2014/main" id="{4A44999C-79E4-744C-BC2F-41D1597B96B7}"/>
              </a:ext>
            </a:extLst>
          </p:cNvPr>
          <p:cNvSpPr>
            <a:spLocks noGrp="1"/>
          </p:cNvSpPr>
          <p:nvPr>
            <p:ph type="title"/>
          </p:nvPr>
        </p:nvSpPr>
        <p:spPr>
          <a:xfrm>
            <a:off x="349758" y="220461"/>
            <a:ext cx="8440952" cy="471624"/>
          </a:xfrm>
          <a:prstGeom prst="rect">
            <a:avLst/>
          </a:prstGeom>
        </p:spPr>
        <p:txBody>
          <a:bodyPr/>
          <a:lstStyle>
            <a:lvl1pPr>
              <a:defRPr>
                <a:solidFill>
                  <a:schemeClr val="bg1"/>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F26867C0-E962-C848-94DE-147FDABDFCFD}"/>
              </a:ext>
            </a:extLst>
          </p:cNvPr>
          <p:cNvSpPr>
            <a:spLocks noGrp="1"/>
          </p:cNvSpPr>
          <p:nvPr>
            <p:ph type="sldNum" idx="10"/>
          </p:nvPr>
        </p:nvSpPr>
        <p:spPr/>
        <p:txBody>
          <a:bodyPr/>
          <a:lstStyle/>
          <a:p>
            <a:fld id="{00000000-1234-1234-1234-123412341234}" type="slidenum">
              <a:rPr lang="en" smtClean="0"/>
              <a:pPr/>
              <a:t>‹#›</a:t>
            </a:fld>
            <a:endParaRPr lang="en" dirty="0"/>
          </a:p>
        </p:txBody>
      </p:sp>
      <p:sp>
        <p:nvSpPr>
          <p:cNvPr id="6" name="Content Placeholder 5">
            <a:extLst>
              <a:ext uri="{FF2B5EF4-FFF2-40B4-BE49-F238E27FC236}">
                <a16:creationId xmlns:a16="http://schemas.microsoft.com/office/drawing/2014/main" id="{0F165133-0DD2-2A4C-BDE0-65DC42415847}"/>
              </a:ext>
            </a:extLst>
          </p:cNvPr>
          <p:cNvSpPr>
            <a:spLocks noGrp="1"/>
          </p:cNvSpPr>
          <p:nvPr>
            <p:ph sz="quarter" idx="12"/>
          </p:nvPr>
        </p:nvSpPr>
        <p:spPr>
          <a:xfrm>
            <a:off x="349759" y="1014984"/>
            <a:ext cx="4095473" cy="3264408"/>
          </a:xfrm>
        </p:spPr>
        <p:txBody>
          <a:bodyPr/>
          <a:lstStyle/>
          <a:p>
            <a:pPr lvl="0"/>
            <a:r>
              <a:rPr lang="en-US" dirty="0"/>
              <a:t>Click to edit Master text styles</a:t>
            </a:r>
          </a:p>
          <a:p>
            <a:pPr lvl="1"/>
            <a:r>
              <a:rPr lang="en-US" dirty="0"/>
              <a:t>Second level</a:t>
            </a:r>
          </a:p>
          <a:p>
            <a:pPr lvl="2"/>
            <a:r>
              <a:rPr lang="en-US" dirty="0"/>
              <a:t>Third level</a:t>
            </a:r>
          </a:p>
        </p:txBody>
      </p:sp>
      <p:sp>
        <p:nvSpPr>
          <p:cNvPr id="7" name="Content Placeholder 5">
            <a:extLst>
              <a:ext uri="{FF2B5EF4-FFF2-40B4-BE49-F238E27FC236}">
                <a16:creationId xmlns:a16="http://schemas.microsoft.com/office/drawing/2014/main" id="{B47512E2-58FF-E74B-AA0B-09C46A865ABD}"/>
              </a:ext>
            </a:extLst>
          </p:cNvPr>
          <p:cNvSpPr>
            <a:spLocks noGrp="1"/>
          </p:cNvSpPr>
          <p:nvPr>
            <p:ph sz="quarter" idx="13"/>
          </p:nvPr>
        </p:nvSpPr>
        <p:spPr>
          <a:xfrm>
            <a:off x="4695237" y="1014984"/>
            <a:ext cx="4095473" cy="3264408"/>
          </a:xfrm>
        </p:spPr>
        <p:txBody>
          <a:bodyPr/>
          <a:lstStyle/>
          <a:p>
            <a:pPr lvl="0"/>
            <a:r>
              <a:rPr lang="en-US" dirty="0"/>
              <a:t>Click to edit Master text styles</a:t>
            </a:r>
          </a:p>
          <a:p>
            <a:pPr lvl="1"/>
            <a:r>
              <a:rPr lang="en-US" dirty="0"/>
              <a:t>Second level</a:t>
            </a:r>
          </a:p>
          <a:p>
            <a:pPr lvl="2"/>
            <a:r>
              <a:rPr lang="en-US" dirty="0"/>
              <a:t>Third level</a:t>
            </a:r>
          </a:p>
        </p:txBody>
      </p:sp>
      <p:sp>
        <p:nvSpPr>
          <p:cNvPr id="10" name="Footer Placeholder 1">
            <a:extLst>
              <a:ext uri="{FF2B5EF4-FFF2-40B4-BE49-F238E27FC236}">
                <a16:creationId xmlns:a16="http://schemas.microsoft.com/office/drawing/2014/main" id="{12823685-CAD6-EC42-87E0-03764EAE21FB}"/>
              </a:ext>
            </a:extLst>
          </p:cNvPr>
          <p:cNvSpPr>
            <a:spLocks noGrp="1"/>
          </p:cNvSpPr>
          <p:nvPr>
            <p:ph type="ftr" sz="quarter" idx="3"/>
          </p:nvPr>
        </p:nvSpPr>
        <p:spPr>
          <a:xfrm>
            <a:off x="4481483" y="4886638"/>
            <a:ext cx="3086100" cy="178950"/>
          </a:xfrm>
          <a:prstGeom prst="rect">
            <a:avLst/>
          </a:prstGeom>
        </p:spPr>
        <p:txBody>
          <a:bodyPr vert="horz" lIns="91440" tIns="45720" rIns="91440" bIns="45720" rtlCol="0" anchor="ctr"/>
          <a:lstStyle>
            <a:lvl1pPr algn="r">
              <a:defRPr sz="675">
                <a:solidFill>
                  <a:schemeClr val="accent1"/>
                </a:solidFill>
              </a:defRPr>
            </a:lvl1pPr>
          </a:lstStyle>
          <a:p>
            <a:endParaRPr lang="en-US" dirty="0"/>
          </a:p>
        </p:txBody>
      </p:sp>
    </p:spTree>
    <p:extLst>
      <p:ext uri="{BB962C8B-B14F-4D97-AF65-F5344CB8AC3E}">
        <p14:creationId xmlns:p14="http://schemas.microsoft.com/office/powerpoint/2010/main" val="3732436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8" name="Google Shape;29;p3">
            <a:extLst>
              <a:ext uri="{FF2B5EF4-FFF2-40B4-BE49-F238E27FC236}">
                <a16:creationId xmlns:a16="http://schemas.microsoft.com/office/drawing/2014/main" id="{3234A0C1-4477-164C-AE73-1C581ABE537C}"/>
              </a:ext>
            </a:extLst>
          </p:cNvPr>
          <p:cNvSpPr/>
          <p:nvPr userDrawn="1"/>
        </p:nvSpPr>
        <p:spPr>
          <a:xfrm>
            <a:off x="0" y="455748"/>
            <a:ext cx="9144000" cy="213526"/>
          </a:xfrm>
          <a:prstGeom prst="rect">
            <a:avLst/>
          </a:prstGeom>
          <a:solidFill>
            <a:schemeClr val="lt1"/>
          </a:solidFill>
          <a:ln>
            <a:noFill/>
          </a:ln>
          <a:effectLst>
            <a:outerShdw blurRad="63500" dist="25400" dir="5400000" algn="t" rotWithShape="0">
              <a:srgbClr val="000000">
                <a:alpha val="9411"/>
              </a:srgbClr>
            </a:outerShdw>
          </a:effectLst>
        </p:spPr>
        <p:txBody>
          <a:bodyPr spcFirstLastPara="1" wrap="square" lIns="59344" tIns="29663" rIns="59344" bIns="29663" anchor="ctr" anchorCtr="0">
            <a:noAutofit/>
          </a:bodyPr>
          <a:lstStyle/>
          <a:p>
            <a:pPr marL="0" marR="0" lvl="0" indent="0" algn="ctr" rtl="0">
              <a:lnSpc>
                <a:spcPct val="100000"/>
              </a:lnSpc>
              <a:spcBef>
                <a:spcPts val="0"/>
              </a:spcBef>
              <a:spcAft>
                <a:spcPts val="0"/>
              </a:spcAft>
              <a:buClr>
                <a:srgbClr val="000000"/>
              </a:buClr>
              <a:buSzPts val="1700"/>
              <a:buFont typeface="Arial"/>
              <a:buNone/>
            </a:pPr>
            <a:endParaRPr sz="1275" b="0" i="0" u="none" strike="noStrike" cap="none" dirty="0">
              <a:solidFill>
                <a:schemeClr val="lt1"/>
              </a:solidFill>
              <a:latin typeface="Arial"/>
              <a:ea typeface="Arial"/>
              <a:cs typeface="Arial"/>
              <a:sym typeface="Arial"/>
            </a:endParaRPr>
          </a:p>
        </p:txBody>
      </p:sp>
      <p:sp>
        <p:nvSpPr>
          <p:cNvPr id="2" name="Title 1">
            <a:extLst>
              <a:ext uri="{FF2B5EF4-FFF2-40B4-BE49-F238E27FC236}">
                <a16:creationId xmlns:a16="http://schemas.microsoft.com/office/drawing/2014/main" id="{4A44999C-79E4-744C-BC2F-41D1597B96B7}"/>
              </a:ext>
            </a:extLst>
          </p:cNvPr>
          <p:cNvSpPr>
            <a:spLocks noGrp="1"/>
          </p:cNvSpPr>
          <p:nvPr>
            <p:ph type="title"/>
          </p:nvPr>
        </p:nvSpPr>
        <p:spPr>
          <a:xfrm>
            <a:off x="349758" y="232704"/>
            <a:ext cx="8438192" cy="446090"/>
          </a:xfrm>
          <a:prstGeom prst="rect">
            <a:avLst/>
          </a:prstGeom>
        </p:spPr>
        <p:txBody>
          <a:bodyPr anchor="b"/>
          <a:lstStyle>
            <a:lvl1pPr>
              <a:defRPr>
                <a:solidFill>
                  <a:schemeClr val="accent1"/>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F26867C0-E962-C848-94DE-147FDABDFCFD}"/>
              </a:ext>
            </a:extLst>
          </p:cNvPr>
          <p:cNvSpPr>
            <a:spLocks noGrp="1"/>
          </p:cNvSpPr>
          <p:nvPr>
            <p:ph type="sldNum" idx="10"/>
          </p:nvPr>
        </p:nvSpPr>
        <p:spPr/>
        <p:txBody>
          <a:bodyPr/>
          <a:lstStyle/>
          <a:p>
            <a:fld id="{00000000-1234-1234-1234-123412341234}" type="slidenum">
              <a:rPr lang="en" smtClean="0"/>
              <a:pPr/>
              <a:t>‹#›</a:t>
            </a:fld>
            <a:endParaRPr lang="en" dirty="0"/>
          </a:p>
        </p:txBody>
      </p:sp>
      <p:sp>
        <p:nvSpPr>
          <p:cNvPr id="6" name="Content Placeholder 5">
            <a:extLst>
              <a:ext uri="{FF2B5EF4-FFF2-40B4-BE49-F238E27FC236}">
                <a16:creationId xmlns:a16="http://schemas.microsoft.com/office/drawing/2014/main" id="{0F165133-0DD2-2A4C-BDE0-65DC42415847}"/>
              </a:ext>
            </a:extLst>
          </p:cNvPr>
          <p:cNvSpPr>
            <a:spLocks noGrp="1"/>
          </p:cNvSpPr>
          <p:nvPr>
            <p:ph sz="quarter" idx="12"/>
          </p:nvPr>
        </p:nvSpPr>
        <p:spPr>
          <a:xfrm>
            <a:off x="349758" y="1014984"/>
            <a:ext cx="8438192" cy="3264408"/>
          </a:xfrm>
        </p:spPr>
        <p:txBody>
          <a:bodyPr/>
          <a:lstStyle/>
          <a:p>
            <a:pPr lvl="0"/>
            <a:r>
              <a:rPr lang="en-US" dirty="0"/>
              <a:t>Click to edit Master text styles</a:t>
            </a:r>
          </a:p>
          <a:p>
            <a:pPr lvl="1"/>
            <a:r>
              <a:rPr lang="en-US" dirty="0"/>
              <a:t>Second level</a:t>
            </a:r>
          </a:p>
          <a:p>
            <a:pPr lvl="2"/>
            <a:r>
              <a:rPr lang="en-US" dirty="0"/>
              <a:t>Third level</a:t>
            </a:r>
          </a:p>
        </p:txBody>
      </p:sp>
      <p:sp>
        <p:nvSpPr>
          <p:cNvPr id="7" name="Footer Placeholder 1">
            <a:extLst>
              <a:ext uri="{FF2B5EF4-FFF2-40B4-BE49-F238E27FC236}">
                <a16:creationId xmlns:a16="http://schemas.microsoft.com/office/drawing/2014/main" id="{F902A440-424A-314A-894F-5417E12F7A18}"/>
              </a:ext>
            </a:extLst>
          </p:cNvPr>
          <p:cNvSpPr>
            <a:spLocks noGrp="1"/>
          </p:cNvSpPr>
          <p:nvPr>
            <p:ph type="ftr" sz="quarter" idx="3"/>
          </p:nvPr>
        </p:nvSpPr>
        <p:spPr>
          <a:xfrm>
            <a:off x="4481483" y="4886638"/>
            <a:ext cx="3086100" cy="178950"/>
          </a:xfrm>
          <a:prstGeom prst="rect">
            <a:avLst/>
          </a:prstGeom>
        </p:spPr>
        <p:txBody>
          <a:bodyPr vert="horz" lIns="91440" tIns="45720" rIns="91440" bIns="45720" rtlCol="0" anchor="ctr"/>
          <a:lstStyle>
            <a:lvl1pPr algn="r">
              <a:defRPr sz="675">
                <a:solidFill>
                  <a:schemeClr val="accent1"/>
                </a:solidFill>
              </a:defRPr>
            </a:lvl1pPr>
          </a:lstStyle>
          <a:p>
            <a:endParaRPr lang="en-US" dirty="0"/>
          </a:p>
        </p:txBody>
      </p:sp>
    </p:spTree>
    <p:extLst>
      <p:ext uri="{BB962C8B-B14F-4D97-AF65-F5344CB8AC3E}">
        <p14:creationId xmlns:p14="http://schemas.microsoft.com/office/powerpoint/2010/main" val="3300444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8" name="Google Shape;29;p3">
            <a:extLst>
              <a:ext uri="{FF2B5EF4-FFF2-40B4-BE49-F238E27FC236}">
                <a16:creationId xmlns:a16="http://schemas.microsoft.com/office/drawing/2014/main" id="{3234A0C1-4477-164C-AE73-1C581ABE537C}"/>
              </a:ext>
            </a:extLst>
          </p:cNvPr>
          <p:cNvSpPr/>
          <p:nvPr userDrawn="1"/>
        </p:nvSpPr>
        <p:spPr>
          <a:xfrm>
            <a:off x="0" y="467991"/>
            <a:ext cx="9144000" cy="213526"/>
          </a:xfrm>
          <a:prstGeom prst="rect">
            <a:avLst/>
          </a:prstGeom>
          <a:solidFill>
            <a:schemeClr val="lt1"/>
          </a:solidFill>
          <a:ln>
            <a:noFill/>
          </a:ln>
          <a:effectLst>
            <a:outerShdw blurRad="63500" dist="25400" dir="5400000" algn="t" rotWithShape="0">
              <a:srgbClr val="000000">
                <a:alpha val="9411"/>
              </a:srgbClr>
            </a:outerShdw>
          </a:effectLst>
        </p:spPr>
        <p:txBody>
          <a:bodyPr spcFirstLastPara="1" wrap="square" lIns="59344" tIns="29663" rIns="59344" bIns="29663" anchor="ctr" anchorCtr="0">
            <a:noAutofit/>
          </a:bodyPr>
          <a:lstStyle/>
          <a:p>
            <a:pPr marL="0" marR="0" lvl="0" indent="0" algn="ctr" rtl="0">
              <a:lnSpc>
                <a:spcPct val="100000"/>
              </a:lnSpc>
              <a:spcBef>
                <a:spcPts val="0"/>
              </a:spcBef>
              <a:spcAft>
                <a:spcPts val="0"/>
              </a:spcAft>
              <a:buClr>
                <a:srgbClr val="000000"/>
              </a:buClr>
              <a:buSzPts val="1700"/>
              <a:buFont typeface="Arial"/>
              <a:buNone/>
            </a:pPr>
            <a:endParaRPr sz="1275" b="0" i="0" u="none" strike="noStrike" cap="none" dirty="0">
              <a:solidFill>
                <a:schemeClr val="lt1"/>
              </a:solidFill>
              <a:latin typeface="Arial"/>
              <a:ea typeface="Arial"/>
              <a:cs typeface="Arial"/>
              <a:sym typeface="Arial"/>
            </a:endParaRPr>
          </a:p>
        </p:txBody>
      </p:sp>
      <p:sp>
        <p:nvSpPr>
          <p:cNvPr id="2" name="Title 1">
            <a:extLst>
              <a:ext uri="{FF2B5EF4-FFF2-40B4-BE49-F238E27FC236}">
                <a16:creationId xmlns:a16="http://schemas.microsoft.com/office/drawing/2014/main" id="{4A44999C-79E4-744C-BC2F-41D1597B96B7}"/>
              </a:ext>
            </a:extLst>
          </p:cNvPr>
          <p:cNvSpPr>
            <a:spLocks noGrp="1"/>
          </p:cNvSpPr>
          <p:nvPr>
            <p:ph type="title"/>
          </p:nvPr>
        </p:nvSpPr>
        <p:spPr>
          <a:xfrm>
            <a:off x="349758" y="244946"/>
            <a:ext cx="8438192" cy="446090"/>
          </a:xfrm>
          <a:prstGeom prst="rect">
            <a:avLst/>
          </a:prstGeom>
        </p:spPr>
        <p:txBody>
          <a:bodyPr anchor="b"/>
          <a:lstStyle>
            <a:lvl1pPr>
              <a:defRPr>
                <a:solidFill>
                  <a:schemeClr val="accent1"/>
                </a:solidFill>
              </a:defRPr>
            </a:lvl1pPr>
          </a:lstStyle>
          <a:p>
            <a:r>
              <a:rPr lang="en-US" dirty="0"/>
              <a:t>Click to edit Master title style</a:t>
            </a:r>
          </a:p>
        </p:txBody>
      </p:sp>
      <p:sp>
        <p:nvSpPr>
          <p:cNvPr id="3" name="Slide Number Placeholder 2">
            <a:extLst>
              <a:ext uri="{FF2B5EF4-FFF2-40B4-BE49-F238E27FC236}">
                <a16:creationId xmlns:a16="http://schemas.microsoft.com/office/drawing/2014/main" id="{F26867C0-E962-C848-94DE-147FDABDFCFD}"/>
              </a:ext>
            </a:extLst>
          </p:cNvPr>
          <p:cNvSpPr>
            <a:spLocks noGrp="1"/>
          </p:cNvSpPr>
          <p:nvPr>
            <p:ph type="sldNum" idx="10"/>
          </p:nvPr>
        </p:nvSpPr>
        <p:spPr/>
        <p:txBody>
          <a:bodyPr/>
          <a:lstStyle/>
          <a:p>
            <a:fld id="{00000000-1234-1234-1234-123412341234}" type="slidenum">
              <a:rPr lang="en" smtClean="0"/>
              <a:pPr/>
              <a:t>‹#›</a:t>
            </a:fld>
            <a:endParaRPr lang="en" dirty="0"/>
          </a:p>
        </p:txBody>
      </p:sp>
      <p:sp>
        <p:nvSpPr>
          <p:cNvPr id="7" name="Footer Placeholder 1">
            <a:extLst>
              <a:ext uri="{FF2B5EF4-FFF2-40B4-BE49-F238E27FC236}">
                <a16:creationId xmlns:a16="http://schemas.microsoft.com/office/drawing/2014/main" id="{F902A440-424A-314A-894F-5417E12F7A18}"/>
              </a:ext>
            </a:extLst>
          </p:cNvPr>
          <p:cNvSpPr>
            <a:spLocks noGrp="1"/>
          </p:cNvSpPr>
          <p:nvPr>
            <p:ph type="ftr" sz="quarter" idx="3"/>
          </p:nvPr>
        </p:nvSpPr>
        <p:spPr>
          <a:xfrm>
            <a:off x="4481483" y="4886638"/>
            <a:ext cx="3086100" cy="178950"/>
          </a:xfrm>
          <a:prstGeom prst="rect">
            <a:avLst/>
          </a:prstGeom>
        </p:spPr>
        <p:txBody>
          <a:bodyPr vert="horz" lIns="91440" tIns="45720" rIns="91440" bIns="45720" rtlCol="0" anchor="ctr"/>
          <a:lstStyle>
            <a:lvl1pPr algn="r">
              <a:defRPr sz="675">
                <a:solidFill>
                  <a:schemeClr val="accent1"/>
                </a:solidFill>
              </a:defRPr>
            </a:lvl1pPr>
          </a:lstStyle>
          <a:p>
            <a:endParaRPr lang="en-US" dirty="0"/>
          </a:p>
        </p:txBody>
      </p:sp>
    </p:spTree>
    <p:extLst>
      <p:ext uri="{BB962C8B-B14F-4D97-AF65-F5344CB8AC3E}">
        <p14:creationId xmlns:p14="http://schemas.microsoft.com/office/powerpoint/2010/main" val="44679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sp>
        <p:nvSpPr>
          <p:cNvPr id="17" name="Text Placeholder 16">
            <a:extLst>
              <a:ext uri="{FF2B5EF4-FFF2-40B4-BE49-F238E27FC236}">
                <a16:creationId xmlns:a16="http://schemas.microsoft.com/office/drawing/2014/main" id="{A75ADD3E-3D3D-1E45-BA06-DF77A96E0CB3}"/>
              </a:ext>
            </a:extLst>
          </p:cNvPr>
          <p:cNvSpPr>
            <a:spLocks noGrp="1"/>
          </p:cNvSpPr>
          <p:nvPr>
            <p:ph type="body" sz="quarter" idx="14" hasCustomPrompt="1"/>
          </p:nvPr>
        </p:nvSpPr>
        <p:spPr>
          <a:xfrm>
            <a:off x="3419928" y="1100414"/>
            <a:ext cx="2286000" cy="3057016"/>
          </a:xfrm>
        </p:spPr>
        <p:txBody>
          <a:bodyPr>
            <a:normAutofit/>
          </a:bodyPr>
          <a:lstStyle>
            <a:lvl1pPr>
              <a:defRPr sz="675"/>
            </a:lvl1pPr>
            <a:lvl2pPr>
              <a:defRPr sz="640"/>
            </a:lvl2pPr>
            <a:lvl3pPr>
              <a:defRPr sz="609"/>
            </a:lvl3pPr>
            <a:lvl4pPr>
              <a:defRPr sz="548"/>
            </a:lvl4pPr>
            <a:lvl5pPr>
              <a:defRPr sz="548"/>
            </a:lvl5pPr>
          </a:lstStyle>
          <a:p>
            <a:pPr lvl="0"/>
            <a:r>
              <a:rPr lang="en-US" dirty="0"/>
              <a:t>Edit Master text styles</a:t>
            </a:r>
          </a:p>
        </p:txBody>
      </p:sp>
      <p:sp>
        <p:nvSpPr>
          <p:cNvPr id="19" name="Text Placeholder 18">
            <a:extLst>
              <a:ext uri="{FF2B5EF4-FFF2-40B4-BE49-F238E27FC236}">
                <a16:creationId xmlns:a16="http://schemas.microsoft.com/office/drawing/2014/main" id="{D3E23C4B-42A4-E440-9E92-7D6B47DC1068}"/>
              </a:ext>
            </a:extLst>
          </p:cNvPr>
          <p:cNvSpPr>
            <a:spLocks noGrp="1"/>
          </p:cNvSpPr>
          <p:nvPr>
            <p:ph type="body" sz="quarter" idx="15" hasCustomPrompt="1"/>
          </p:nvPr>
        </p:nvSpPr>
        <p:spPr>
          <a:xfrm>
            <a:off x="6101148" y="1100413"/>
            <a:ext cx="2704924" cy="3057016"/>
          </a:xfrm>
        </p:spPr>
        <p:txBody>
          <a:bodyPr>
            <a:normAutofit/>
          </a:bodyPr>
          <a:lstStyle>
            <a:lvl1pPr>
              <a:defRPr sz="675"/>
            </a:lvl1pPr>
          </a:lstStyle>
          <a:p>
            <a:pPr lvl="0"/>
            <a:r>
              <a:rPr lang="en-US" dirty="0"/>
              <a:t>Edit Master text styles</a:t>
            </a:r>
          </a:p>
        </p:txBody>
      </p:sp>
      <p:grpSp>
        <p:nvGrpSpPr>
          <p:cNvPr id="2" name="Group 1">
            <a:extLst>
              <a:ext uri="{FF2B5EF4-FFF2-40B4-BE49-F238E27FC236}">
                <a16:creationId xmlns:a16="http://schemas.microsoft.com/office/drawing/2014/main" id="{3FA6AF30-A7BD-2045-AE3A-47A44777E121}"/>
              </a:ext>
            </a:extLst>
          </p:cNvPr>
          <p:cNvGrpSpPr/>
          <p:nvPr userDrawn="1"/>
        </p:nvGrpSpPr>
        <p:grpSpPr>
          <a:xfrm>
            <a:off x="3195135" y="403864"/>
            <a:ext cx="2692193" cy="4162684"/>
            <a:chOff x="3461393" y="1467215"/>
            <a:chExt cx="2916542" cy="4076021"/>
          </a:xfrm>
        </p:grpSpPr>
        <p:cxnSp>
          <p:nvCxnSpPr>
            <p:cNvPr id="12" name="Straight Connector 11">
              <a:extLst>
                <a:ext uri="{FF2B5EF4-FFF2-40B4-BE49-F238E27FC236}">
                  <a16:creationId xmlns:a16="http://schemas.microsoft.com/office/drawing/2014/main" id="{206F1224-5D49-8F4D-B108-EDD3D1D0AF17}"/>
                </a:ext>
              </a:extLst>
            </p:cNvPr>
            <p:cNvCxnSpPr/>
            <p:nvPr userDrawn="1"/>
          </p:nvCxnSpPr>
          <p:spPr>
            <a:xfrm>
              <a:off x="3461393" y="1467215"/>
              <a:ext cx="0" cy="4076021"/>
            </a:xfrm>
            <a:prstGeom prst="line">
              <a:avLst/>
            </a:prstGeom>
            <a:ln w="635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206F1224-5D49-8F4D-B108-EDD3D1D0AF17}"/>
                </a:ext>
              </a:extLst>
            </p:cNvPr>
            <p:cNvCxnSpPr/>
            <p:nvPr userDrawn="1"/>
          </p:nvCxnSpPr>
          <p:spPr>
            <a:xfrm>
              <a:off x="6377935" y="1467215"/>
              <a:ext cx="0" cy="4076021"/>
            </a:xfrm>
            <a:prstGeom prst="line">
              <a:avLst/>
            </a:prstGeom>
            <a:ln w="6350">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grpSp>
      <p:pic>
        <p:nvPicPr>
          <p:cNvPr id="11" name="Picture 10" descr="A close up of a logo&#10;&#10;Description automatically generated">
            <a:extLst>
              <a:ext uri="{FF2B5EF4-FFF2-40B4-BE49-F238E27FC236}">
                <a16:creationId xmlns:a16="http://schemas.microsoft.com/office/drawing/2014/main" id="{3496140F-3DB9-324B-947F-169E802B21FE}"/>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6543" y="354590"/>
            <a:ext cx="1285014" cy="568262"/>
          </a:xfrm>
          <a:prstGeom prst="rect">
            <a:avLst/>
          </a:prstGeom>
        </p:spPr>
      </p:pic>
      <p:sp>
        <p:nvSpPr>
          <p:cNvPr id="3" name="Rectangle 2">
            <a:extLst>
              <a:ext uri="{FF2B5EF4-FFF2-40B4-BE49-F238E27FC236}">
                <a16:creationId xmlns:a16="http://schemas.microsoft.com/office/drawing/2014/main" id="{3F024254-C008-DE4E-BCBE-E6A624BF2A6D}"/>
              </a:ext>
            </a:extLst>
          </p:cNvPr>
          <p:cNvSpPr/>
          <p:nvPr userDrawn="1"/>
        </p:nvSpPr>
        <p:spPr>
          <a:xfrm>
            <a:off x="456544" y="1100414"/>
            <a:ext cx="2006099" cy="3739870"/>
          </a:xfrm>
          <a:prstGeom prst="rect">
            <a:avLst/>
          </a:prstGeom>
        </p:spPr>
        <p:txBody>
          <a:bodyPr wrap="square">
            <a:spAutoFit/>
          </a:bodyPr>
          <a:lstStyle/>
          <a:p>
            <a:pPr marL="0" marR="0" lvl="0" indent="0" algn="l" defTabSz="685800" rtl="0" eaLnBrk="1" fontAlgn="auto" latinLnBrk="0" hangingPunct="1">
              <a:lnSpc>
                <a:spcPct val="110000"/>
              </a:lnSpc>
              <a:spcBef>
                <a:spcPts val="0"/>
              </a:spcBef>
              <a:spcAft>
                <a:spcPts val="0"/>
              </a:spcAft>
              <a:buClr>
                <a:srgbClr val="E9933D"/>
              </a:buClr>
              <a:buSzPts val="900"/>
              <a:buFont typeface="Wingdings" pitchFamily="2" charset="2"/>
              <a:buNone/>
              <a:tabLst/>
              <a:defRPr/>
            </a:pPr>
            <a:r>
              <a:rPr kumimoji="0" lang="en-US" sz="675" b="0" i="0" u="none" strike="noStrike" kern="0" cap="none" spc="0" normalizeH="0" baseline="0" noProof="0" dirty="0">
                <a:ln>
                  <a:noFill/>
                </a:ln>
                <a:solidFill>
                  <a:srgbClr val="E9933D"/>
                </a:solidFill>
                <a:effectLst/>
                <a:uLnTx/>
                <a:uFillTx/>
                <a:latin typeface="Arial"/>
                <a:cs typeface="Arial"/>
                <a:sym typeface="Arial"/>
              </a:rPr>
              <a:t>Presented By </a:t>
            </a: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E9933D"/>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E9933D"/>
              </a:buClr>
              <a:buSzPts val="900"/>
              <a:buFont typeface="Wingdings" pitchFamily="2" charset="2"/>
              <a:buNone/>
              <a:tabLst/>
              <a:defRPr/>
            </a:pPr>
            <a:r>
              <a:rPr kumimoji="0" lang="en-US" sz="675" b="0" i="0" u="none" strike="noStrike" kern="0" cap="none" spc="0" normalizeH="0" baseline="0" noProof="0" dirty="0">
                <a:ln>
                  <a:noFill/>
                </a:ln>
                <a:solidFill>
                  <a:srgbClr val="E9933D"/>
                </a:solidFill>
                <a:effectLst/>
                <a:uLnTx/>
                <a:uFillTx/>
                <a:latin typeface="Arial"/>
                <a:cs typeface="Arial"/>
                <a:sym typeface="Arial"/>
              </a:rPr>
              <a:t>That’s Nice LLC </a:t>
            </a: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r>
              <a:rPr kumimoji="0" lang="en-US" sz="675" b="0" i="0" u="none" strike="noStrike" kern="0" cap="none" spc="0" normalizeH="0" baseline="0" noProof="0" dirty="0">
                <a:ln>
                  <a:noFill/>
                </a:ln>
                <a:solidFill>
                  <a:srgbClr val="757576"/>
                </a:solidFill>
                <a:effectLst/>
                <a:uLnTx/>
                <a:uFillTx/>
                <a:latin typeface="Arial"/>
                <a:cs typeface="Arial"/>
                <a:sym typeface="Arial"/>
              </a:rPr>
              <a:t>89 Fifth Avenue </a:t>
            </a: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r>
              <a:rPr kumimoji="0" lang="en-US" sz="675" b="0" i="0" u="none" strike="noStrike" kern="0" cap="none" spc="0" normalizeH="0" baseline="0" noProof="0" dirty="0">
                <a:ln>
                  <a:noFill/>
                </a:ln>
                <a:solidFill>
                  <a:srgbClr val="757576"/>
                </a:solidFill>
                <a:effectLst/>
                <a:uLnTx/>
                <a:uFillTx/>
                <a:latin typeface="Arial"/>
                <a:cs typeface="Arial"/>
                <a:sym typeface="Arial"/>
              </a:rPr>
              <a:t>Fifth Floor </a:t>
            </a: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r>
              <a:rPr kumimoji="0" lang="en-US" sz="675" b="0" i="0" u="none" strike="noStrike" kern="0" cap="none" spc="0" normalizeH="0" baseline="0" noProof="0" dirty="0">
                <a:ln>
                  <a:noFill/>
                </a:ln>
                <a:solidFill>
                  <a:srgbClr val="757576"/>
                </a:solidFill>
                <a:effectLst/>
                <a:uLnTx/>
                <a:uFillTx/>
                <a:latin typeface="Arial"/>
                <a:cs typeface="Arial"/>
                <a:sym typeface="Arial"/>
              </a:rPr>
              <a:t>New York </a:t>
            </a: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r>
              <a:rPr kumimoji="0" lang="en-US" sz="675" b="0" i="0" u="none" strike="noStrike" kern="0" cap="none" spc="0" normalizeH="0" baseline="0" noProof="0" dirty="0">
                <a:ln>
                  <a:noFill/>
                </a:ln>
                <a:solidFill>
                  <a:srgbClr val="757576"/>
                </a:solidFill>
                <a:effectLst/>
                <a:uLnTx/>
                <a:uFillTx/>
                <a:latin typeface="Arial"/>
                <a:cs typeface="Arial"/>
                <a:sym typeface="Arial"/>
              </a:rPr>
              <a:t>NY 10003-3020 </a:t>
            </a: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E9933D"/>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r>
              <a:rPr kumimoji="0" lang="en-US" sz="675" b="0" i="0" u="none" strike="noStrike" kern="0" cap="none" spc="0" normalizeH="0" baseline="0" noProof="0" dirty="0">
                <a:ln>
                  <a:noFill/>
                </a:ln>
                <a:solidFill>
                  <a:srgbClr val="757576"/>
                </a:solidFill>
                <a:effectLst/>
                <a:uLnTx/>
                <a:uFillTx/>
                <a:latin typeface="Arial"/>
                <a:cs typeface="Arial"/>
                <a:sym typeface="Arial"/>
              </a:rPr>
              <a:t>+1 212 366 4455</a:t>
            </a:r>
            <a:br>
              <a:rPr kumimoji="0" lang="en-US" sz="675" b="0" i="0" u="none" strike="noStrike" kern="0" cap="none" spc="0" normalizeH="0" baseline="0" noProof="0" dirty="0">
                <a:ln>
                  <a:noFill/>
                </a:ln>
                <a:solidFill>
                  <a:srgbClr val="757576"/>
                </a:solidFill>
                <a:effectLst/>
                <a:uLnTx/>
                <a:uFillTx/>
                <a:latin typeface="Arial"/>
                <a:cs typeface="Arial"/>
                <a:sym typeface="Arial"/>
              </a:rPr>
            </a:br>
            <a:r>
              <a:rPr kumimoji="0" lang="en-US" sz="675" b="0" i="0" u="none" strike="noStrike" kern="0" cap="none" spc="0" normalizeH="0" baseline="0" noProof="0" dirty="0" err="1">
                <a:ln>
                  <a:noFill/>
                </a:ln>
                <a:solidFill>
                  <a:srgbClr val="757576"/>
                </a:solidFill>
                <a:effectLst/>
                <a:uLnTx/>
                <a:uFillTx/>
                <a:latin typeface="Arial"/>
                <a:cs typeface="Arial"/>
                <a:sym typeface="Arial"/>
              </a:rPr>
              <a:t>www.thatsnice.com</a:t>
            </a: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757576"/>
              </a:buClr>
              <a:buSzPts val="900"/>
              <a:buFont typeface="Wingdings" pitchFamily="2" charset="2"/>
              <a:buNone/>
              <a:tabLst/>
              <a:defRPr/>
            </a:pP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E9933D"/>
              </a:buClr>
              <a:buSzPts val="900"/>
              <a:buFont typeface="Wingdings" pitchFamily="2" charset="2"/>
              <a:buNone/>
              <a:tabLst/>
              <a:defRPr/>
            </a:pPr>
            <a:r>
              <a:rPr kumimoji="0" lang="en-US" sz="675" b="0" i="0" u="none" strike="noStrike" kern="0" cap="none" spc="0" normalizeH="0" baseline="0" noProof="0" dirty="0">
                <a:ln>
                  <a:noFill/>
                </a:ln>
                <a:solidFill>
                  <a:srgbClr val="E9933D"/>
                </a:solidFill>
                <a:effectLst/>
                <a:uLnTx/>
                <a:uFillTx/>
                <a:latin typeface="Arial"/>
                <a:cs typeface="Arial"/>
                <a:sym typeface="Arial"/>
              </a:rPr>
              <a:t>New York – HQ NA </a:t>
            </a: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E9933D"/>
              </a:buClr>
              <a:buSzPts val="900"/>
              <a:buFont typeface="Wingdings" pitchFamily="2" charset="2"/>
              <a:buNone/>
              <a:tabLst/>
              <a:defRPr/>
            </a:pPr>
            <a:r>
              <a:rPr kumimoji="0" lang="en-US" sz="675" b="0" i="0" u="none" strike="noStrike" kern="0" cap="none" spc="0" normalizeH="0" baseline="0" noProof="0" dirty="0">
                <a:ln>
                  <a:noFill/>
                </a:ln>
                <a:solidFill>
                  <a:srgbClr val="E9933D"/>
                </a:solidFill>
                <a:effectLst/>
                <a:uLnTx/>
                <a:uFillTx/>
                <a:latin typeface="Arial"/>
                <a:cs typeface="Arial"/>
                <a:sym typeface="Arial"/>
              </a:rPr>
              <a:t>London – Digital &amp; Account </a:t>
            </a:r>
            <a:r>
              <a:rPr kumimoji="0" lang="en-US" sz="675" b="0" i="0" u="none" strike="noStrike" kern="0" cap="none" spc="0" normalizeH="0" baseline="0" noProof="0" dirty="0" err="1">
                <a:ln>
                  <a:noFill/>
                </a:ln>
                <a:solidFill>
                  <a:srgbClr val="E9933D"/>
                </a:solidFill>
                <a:effectLst/>
                <a:uLnTx/>
                <a:uFillTx/>
                <a:latin typeface="Arial"/>
                <a:cs typeface="Arial"/>
                <a:sym typeface="Arial"/>
              </a:rPr>
              <a:t>Mgmt</a:t>
            </a: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E9933D"/>
              </a:buClr>
              <a:buSzPts val="900"/>
              <a:buFont typeface="Wingdings" pitchFamily="2" charset="2"/>
              <a:buNone/>
              <a:tabLst/>
              <a:defRPr/>
            </a:pPr>
            <a:r>
              <a:rPr kumimoji="0" lang="en-US" sz="675" b="0" i="0" u="none" strike="noStrike" kern="0" cap="none" spc="0" normalizeH="0" baseline="0" noProof="0" dirty="0">
                <a:ln>
                  <a:noFill/>
                </a:ln>
                <a:solidFill>
                  <a:srgbClr val="E9933D"/>
                </a:solidFill>
                <a:effectLst/>
                <a:uLnTx/>
                <a:uFillTx/>
                <a:latin typeface="Arial"/>
                <a:cs typeface="Arial"/>
                <a:sym typeface="Arial"/>
              </a:rPr>
              <a:t>San Diego – Production</a:t>
            </a: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E9933D"/>
              </a:buClr>
              <a:buSzPts val="900"/>
              <a:buFont typeface="Wingdings" pitchFamily="2" charset="2"/>
              <a:buNone/>
              <a:tabLst/>
              <a:defRPr/>
            </a:pPr>
            <a:r>
              <a:rPr kumimoji="0" lang="en-US" sz="675" b="0" i="0" u="none" strike="noStrike" kern="0" cap="none" spc="0" normalizeH="0" baseline="0" noProof="0" dirty="0">
                <a:ln>
                  <a:noFill/>
                </a:ln>
                <a:solidFill>
                  <a:srgbClr val="E9933D"/>
                </a:solidFill>
                <a:effectLst/>
                <a:uLnTx/>
                <a:uFillTx/>
                <a:latin typeface="Arial"/>
                <a:cs typeface="Arial"/>
                <a:sym typeface="Arial"/>
              </a:rPr>
              <a:t>Frankfurt – Production</a:t>
            </a: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marR="0" lvl="0" indent="0" algn="l" defTabSz="685800" rtl="0" eaLnBrk="1" fontAlgn="auto" latinLnBrk="0" hangingPunct="1">
              <a:lnSpc>
                <a:spcPct val="110000"/>
              </a:lnSpc>
              <a:spcBef>
                <a:spcPts val="0"/>
              </a:spcBef>
              <a:spcAft>
                <a:spcPts val="0"/>
              </a:spcAft>
              <a:buClr>
                <a:srgbClr val="E9933D"/>
              </a:buClr>
              <a:buSzPts val="900"/>
              <a:buFont typeface="Wingdings" pitchFamily="2" charset="2"/>
              <a:buNone/>
              <a:tabLst/>
              <a:defRPr/>
            </a:pPr>
            <a:r>
              <a:rPr kumimoji="0" lang="en-US" sz="675" b="0" i="0" u="none" strike="noStrike" kern="0" cap="none" spc="0" normalizeH="0" baseline="0" noProof="0" dirty="0">
                <a:ln>
                  <a:noFill/>
                </a:ln>
                <a:solidFill>
                  <a:srgbClr val="E9933D"/>
                </a:solidFill>
                <a:effectLst/>
                <a:uLnTx/>
                <a:uFillTx/>
                <a:latin typeface="Arial"/>
                <a:cs typeface="Arial"/>
                <a:sym typeface="Arial"/>
              </a:rPr>
              <a:t>Shanghai – Production</a:t>
            </a:r>
            <a:endParaRPr kumimoji="0" lang="en-US" sz="675" b="0" i="0" u="none" strike="noStrike" kern="0" cap="none" spc="0" normalizeH="0" baseline="0" noProof="0" dirty="0">
              <a:ln>
                <a:noFill/>
              </a:ln>
              <a:solidFill>
                <a:srgbClr val="757576"/>
              </a:solidFill>
              <a:effectLst/>
              <a:uLnTx/>
              <a:uFillTx/>
              <a:latin typeface="Arial"/>
              <a:cs typeface="Arial"/>
              <a:sym typeface="Arial"/>
            </a:endParaRPr>
          </a:p>
          <a:p>
            <a:pPr marL="0" indent="0">
              <a:lnSpc>
                <a:spcPct val="110000"/>
              </a:lnSpc>
              <a:spcBef>
                <a:spcPts val="0"/>
              </a:spcBef>
              <a:buNone/>
            </a:pPr>
            <a:endParaRPr lang="en-US" sz="675" dirty="0"/>
          </a:p>
        </p:txBody>
      </p:sp>
    </p:spTree>
    <p:extLst>
      <p:ext uri="{BB962C8B-B14F-4D97-AF65-F5344CB8AC3E}">
        <p14:creationId xmlns:p14="http://schemas.microsoft.com/office/powerpoint/2010/main" val="18714223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p:nvPr/>
        </p:nvSpPr>
        <p:spPr>
          <a:xfrm>
            <a:off x="3695" y="4692650"/>
            <a:ext cx="9144000" cy="450861"/>
          </a:xfrm>
          <a:prstGeom prst="rect">
            <a:avLst/>
          </a:prstGeom>
          <a:solidFill>
            <a:schemeClr val="lt1"/>
          </a:solidFill>
          <a:ln>
            <a:noFill/>
          </a:ln>
          <a:effectLst>
            <a:outerShdw blurRad="63500" dist="25400" dir="16200000" rotWithShape="0">
              <a:srgbClr val="000000">
                <a:alpha val="9411"/>
              </a:srgbClr>
            </a:outerShdw>
          </a:effectLst>
        </p:spPr>
        <p:txBody>
          <a:bodyPr spcFirstLastPara="1" wrap="square" lIns="59344" tIns="29663" rIns="59344" bIns="29663" anchor="ctr" anchorCtr="0">
            <a:noAutofit/>
          </a:bodyPr>
          <a:lstStyle/>
          <a:p>
            <a:pPr marL="0" marR="0" lvl="0" indent="0" algn="ctr" rtl="0">
              <a:lnSpc>
                <a:spcPct val="100000"/>
              </a:lnSpc>
              <a:spcBef>
                <a:spcPts val="0"/>
              </a:spcBef>
              <a:spcAft>
                <a:spcPts val="0"/>
              </a:spcAft>
              <a:buClr>
                <a:srgbClr val="000000"/>
              </a:buClr>
              <a:buSzPts val="1700"/>
              <a:buFont typeface="Arial"/>
              <a:buNone/>
            </a:pPr>
            <a:endParaRPr sz="1275" b="0" i="0" u="none" strike="noStrike" cap="none" dirty="0">
              <a:solidFill>
                <a:schemeClr val="lt1"/>
              </a:solidFill>
              <a:latin typeface="Arial"/>
              <a:ea typeface="Arial"/>
              <a:cs typeface="Arial"/>
              <a:sym typeface="Arial"/>
            </a:endParaRPr>
          </a:p>
        </p:txBody>
      </p:sp>
      <p:sp>
        <p:nvSpPr>
          <p:cNvPr id="9" name="Google Shape;9;p1"/>
          <p:cNvSpPr txBox="1"/>
          <p:nvPr/>
        </p:nvSpPr>
        <p:spPr>
          <a:xfrm>
            <a:off x="8408990" y="4883787"/>
            <a:ext cx="200100" cy="181800"/>
          </a:xfrm>
          <a:prstGeom prst="rect">
            <a:avLst/>
          </a:prstGeom>
          <a:noFill/>
          <a:ln>
            <a:noFill/>
          </a:ln>
        </p:spPr>
        <p:txBody>
          <a:bodyPr spcFirstLastPara="1" wrap="square" lIns="59344" tIns="29663" rIns="59344" bIns="29663"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 sz="600" b="0" i="0" u="none" strike="noStrike" cap="none" dirty="0">
                <a:solidFill>
                  <a:schemeClr val="dk2"/>
                </a:solidFill>
                <a:latin typeface="Arial"/>
                <a:ea typeface="Arial"/>
                <a:cs typeface="Arial"/>
                <a:sym typeface="Arial"/>
              </a:rPr>
              <a:t>|</a:t>
            </a:r>
            <a:endParaRPr sz="900" b="0" i="0" u="none" strike="noStrike" cap="none" dirty="0">
              <a:solidFill>
                <a:srgbClr val="000000"/>
              </a:solidFill>
              <a:latin typeface="Arial"/>
              <a:ea typeface="Arial"/>
              <a:cs typeface="Arial"/>
              <a:sym typeface="Arial"/>
            </a:endParaRPr>
          </a:p>
        </p:txBody>
      </p:sp>
      <p:sp>
        <p:nvSpPr>
          <p:cNvPr id="10" name="Google Shape;10;p1"/>
          <p:cNvSpPr txBox="1"/>
          <p:nvPr/>
        </p:nvSpPr>
        <p:spPr>
          <a:xfrm>
            <a:off x="7567583" y="4883787"/>
            <a:ext cx="200100" cy="181800"/>
          </a:xfrm>
          <a:prstGeom prst="rect">
            <a:avLst/>
          </a:prstGeom>
          <a:noFill/>
          <a:ln>
            <a:noFill/>
          </a:ln>
        </p:spPr>
        <p:txBody>
          <a:bodyPr spcFirstLastPara="1" wrap="square" lIns="59344" tIns="29663" rIns="59344" bIns="29663"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 sz="600" b="0" i="0" u="none" strike="noStrike" cap="none" dirty="0">
                <a:solidFill>
                  <a:schemeClr val="dk2"/>
                </a:solidFill>
                <a:latin typeface="Arial"/>
                <a:ea typeface="Arial"/>
                <a:cs typeface="Arial"/>
                <a:sym typeface="Arial"/>
              </a:rPr>
              <a:t>|</a:t>
            </a:r>
            <a:endParaRPr sz="900" b="0" i="0" u="none" strike="noStrike" cap="none" dirty="0">
              <a:solidFill>
                <a:srgbClr val="000000"/>
              </a:solidFill>
              <a:latin typeface="Arial"/>
              <a:ea typeface="Arial"/>
              <a:cs typeface="Arial"/>
              <a:sym typeface="Arial"/>
            </a:endParaRPr>
          </a:p>
        </p:txBody>
      </p:sp>
      <p:sp>
        <p:nvSpPr>
          <p:cNvPr id="12" name="Google Shape;12;p1"/>
          <p:cNvSpPr txBox="1"/>
          <p:nvPr/>
        </p:nvSpPr>
        <p:spPr>
          <a:xfrm>
            <a:off x="8408990" y="4883787"/>
            <a:ext cx="200100" cy="181800"/>
          </a:xfrm>
          <a:prstGeom prst="rect">
            <a:avLst/>
          </a:prstGeom>
          <a:noFill/>
          <a:ln>
            <a:noFill/>
          </a:ln>
        </p:spPr>
        <p:txBody>
          <a:bodyPr spcFirstLastPara="1" wrap="square" lIns="59344" tIns="29663" rIns="59344" bIns="29663"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 sz="600" b="0" i="0" u="none" strike="noStrike" cap="none" dirty="0">
                <a:solidFill>
                  <a:schemeClr val="dk2"/>
                </a:solidFill>
                <a:latin typeface="Arial"/>
                <a:ea typeface="Arial"/>
                <a:cs typeface="Arial"/>
                <a:sym typeface="Arial"/>
              </a:rPr>
              <a:t>|</a:t>
            </a:r>
            <a:endParaRPr sz="900" b="0" i="0" u="none" strike="noStrike" cap="none" dirty="0">
              <a:solidFill>
                <a:srgbClr val="000000"/>
              </a:solidFill>
              <a:latin typeface="Arial"/>
              <a:ea typeface="Arial"/>
              <a:cs typeface="Arial"/>
              <a:sym typeface="Arial"/>
            </a:endParaRPr>
          </a:p>
        </p:txBody>
      </p:sp>
      <p:sp>
        <p:nvSpPr>
          <p:cNvPr id="13" name="Google Shape;13;p1"/>
          <p:cNvSpPr txBox="1"/>
          <p:nvPr/>
        </p:nvSpPr>
        <p:spPr>
          <a:xfrm>
            <a:off x="7567583" y="4883787"/>
            <a:ext cx="200100" cy="181800"/>
          </a:xfrm>
          <a:prstGeom prst="rect">
            <a:avLst/>
          </a:prstGeom>
          <a:noFill/>
          <a:ln>
            <a:noFill/>
          </a:ln>
        </p:spPr>
        <p:txBody>
          <a:bodyPr spcFirstLastPara="1" wrap="square" lIns="59344" tIns="29663" rIns="59344" bIns="29663" anchor="t" anchorCtr="0">
            <a:noAutofit/>
          </a:bodyPr>
          <a:lstStyle/>
          <a:p>
            <a:pPr marL="0" marR="0" lvl="0" indent="0" algn="l" rtl="0">
              <a:lnSpc>
                <a:spcPct val="100000"/>
              </a:lnSpc>
              <a:spcBef>
                <a:spcPts val="0"/>
              </a:spcBef>
              <a:spcAft>
                <a:spcPts val="0"/>
              </a:spcAft>
              <a:buClr>
                <a:srgbClr val="000000"/>
              </a:buClr>
              <a:buSzPts val="800"/>
              <a:buFont typeface="Arial"/>
              <a:buNone/>
            </a:pPr>
            <a:r>
              <a:rPr lang="en" sz="600" b="0" i="0" u="none" strike="noStrike" cap="none" dirty="0">
                <a:solidFill>
                  <a:schemeClr val="dk2"/>
                </a:solidFill>
                <a:latin typeface="Arial"/>
                <a:ea typeface="Arial"/>
                <a:cs typeface="Arial"/>
                <a:sym typeface="Arial"/>
              </a:rPr>
              <a:t>|</a:t>
            </a:r>
            <a:endParaRPr sz="900" b="0" i="0" u="none" strike="noStrike" cap="none" dirty="0">
              <a:solidFill>
                <a:srgbClr val="000000"/>
              </a:solidFill>
              <a:latin typeface="Arial"/>
              <a:ea typeface="Arial"/>
              <a:cs typeface="Arial"/>
              <a:sym typeface="Arial"/>
            </a:endParaRPr>
          </a:p>
        </p:txBody>
      </p:sp>
      <p:sp>
        <p:nvSpPr>
          <p:cNvPr id="14" name="Google Shape;14;p1"/>
          <p:cNvSpPr txBox="1">
            <a:spLocks noGrp="1"/>
          </p:cNvSpPr>
          <p:nvPr>
            <p:ph type="sldNum" idx="12"/>
          </p:nvPr>
        </p:nvSpPr>
        <p:spPr>
          <a:xfrm>
            <a:off x="8568775" y="4886637"/>
            <a:ext cx="437400" cy="181800"/>
          </a:xfrm>
          <a:prstGeom prst="rect">
            <a:avLst/>
          </a:prstGeom>
          <a:noFill/>
          <a:ln>
            <a:noFill/>
          </a:ln>
        </p:spPr>
        <p:txBody>
          <a:bodyPr spcFirstLastPara="1" wrap="square" lIns="79125" tIns="39550" rIns="79125" bIns="39550" anchor="ctr" anchorCtr="0">
            <a:noAutofit/>
          </a:bodyPr>
          <a:lstStyle>
            <a:lvl1pPr marL="0" marR="0" lvl="0"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1pPr>
            <a:lvl2pPr marL="0" marR="0" lvl="1"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2pPr>
            <a:lvl3pPr marL="0" marR="0" lvl="2"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3pPr>
            <a:lvl4pPr marL="0" marR="0" lvl="3"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4pPr>
            <a:lvl5pPr marL="0" marR="0" lvl="4"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5pPr>
            <a:lvl6pPr marL="0" marR="0" lvl="5"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6pPr>
            <a:lvl7pPr marL="0" marR="0" lvl="6"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7pPr>
            <a:lvl8pPr marL="0" marR="0" lvl="7"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8pPr>
            <a:lvl9pPr marL="0" marR="0" lvl="8" indent="0" algn="ctr" rtl="0">
              <a:lnSpc>
                <a:spcPct val="100000"/>
              </a:lnSpc>
              <a:spcBef>
                <a:spcPts val="0"/>
              </a:spcBef>
              <a:spcAft>
                <a:spcPts val="0"/>
              </a:spcAft>
              <a:buClr>
                <a:srgbClr val="000000"/>
              </a:buClr>
              <a:buSzPts val="900"/>
              <a:buFont typeface="Arial"/>
              <a:buNone/>
              <a:defRPr sz="675" b="0" i="0" u="none" strike="noStrike" cap="none">
                <a:solidFill>
                  <a:schemeClr val="accent6"/>
                </a:solidFill>
                <a:latin typeface="Arial"/>
                <a:ea typeface="Arial"/>
                <a:cs typeface="Arial"/>
                <a:sym typeface="Arial"/>
              </a:defRPr>
            </a:lvl9pPr>
          </a:lstStyle>
          <a:p>
            <a:fld id="{00000000-1234-1234-1234-123412341234}" type="slidenum">
              <a:rPr lang="en" smtClean="0"/>
              <a:pPr/>
              <a:t>‹#›</a:t>
            </a:fld>
            <a:endParaRPr lang="en" dirty="0"/>
          </a:p>
        </p:txBody>
      </p:sp>
      <p:sp>
        <p:nvSpPr>
          <p:cNvPr id="3" name="Text Placeholder 2">
            <a:extLst>
              <a:ext uri="{FF2B5EF4-FFF2-40B4-BE49-F238E27FC236}">
                <a16:creationId xmlns:a16="http://schemas.microsoft.com/office/drawing/2014/main" id="{0E4DD463-7331-2948-A96B-1774204765EA}"/>
              </a:ext>
            </a:extLst>
          </p:cNvPr>
          <p:cNvSpPr>
            <a:spLocks noGrp="1"/>
          </p:cNvSpPr>
          <p:nvPr>
            <p:ph type="body" idx="1"/>
          </p:nvPr>
        </p:nvSpPr>
        <p:spPr>
          <a:xfrm>
            <a:off x="352425" y="1013150"/>
            <a:ext cx="7886700" cy="326350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5" name="Title Placeholder 4">
            <a:extLst>
              <a:ext uri="{FF2B5EF4-FFF2-40B4-BE49-F238E27FC236}">
                <a16:creationId xmlns:a16="http://schemas.microsoft.com/office/drawing/2014/main" id="{DF09EF2D-A7F3-6A4E-801A-A3720303CFF9}"/>
              </a:ext>
            </a:extLst>
          </p:cNvPr>
          <p:cNvSpPr>
            <a:spLocks noGrp="1"/>
          </p:cNvSpPr>
          <p:nvPr>
            <p:ph type="title"/>
          </p:nvPr>
        </p:nvSpPr>
        <p:spPr>
          <a:xfrm>
            <a:off x="349758" y="177735"/>
            <a:ext cx="8311896" cy="514350"/>
          </a:xfrm>
          <a:prstGeom prst="rect">
            <a:avLst/>
          </a:prstGeom>
        </p:spPr>
        <p:txBody>
          <a:bodyPr vert="horz" lIns="91440" tIns="45720" rIns="91440" bIns="45720" rtlCol="0" anchor="b">
            <a:normAutofit/>
          </a:bodyPr>
          <a:lstStyle/>
          <a:p>
            <a:r>
              <a:rPr lang="en-US" dirty="0"/>
              <a:t>Click to edit Master title style</a:t>
            </a:r>
          </a:p>
        </p:txBody>
      </p:sp>
      <p:pic>
        <p:nvPicPr>
          <p:cNvPr id="17" name="Google Shape;18;p2">
            <a:extLst>
              <a:ext uri="{FF2B5EF4-FFF2-40B4-BE49-F238E27FC236}">
                <a16:creationId xmlns:a16="http://schemas.microsoft.com/office/drawing/2014/main" id="{26AA5529-17D6-1A4C-A19F-99B7D8F1DC05}"/>
              </a:ext>
            </a:extLst>
          </p:cNvPr>
          <p:cNvPicPr preferRelativeResize="0"/>
          <p:nvPr userDrawn="1"/>
        </p:nvPicPr>
        <p:blipFill rotWithShape="1">
          <a:blip r:embed="rId7">
            <a:alphaModFix/>
          </a:blip>
          <a:srcRect/>
          <a:stretch/>
        </p:blipFill>
        <p:spPr>
          <a:xfrm>
            <a:off x="342906" y="4783066"/>
            <a:ext cx="939795" cy="259826"/>
          </a:xfrm>
          <a:prstGeom prst="rect">
            <a:avLst/>
          </a:prstGeom>
          <a:noFill/>
          <a:ln>
            <a:noFill/>
          </a:ln>
        </p:spPr>
      </p:pic>
      <p:sp>
        <p:nvSpPr>
          <p:cNvPr id="2" name="Footer Placeholder 1">
            <a:extLst>
              <a:ext uri="{FF2B5EF4-FFF2-40B4-BE49-F238E27FC236}">
                <a16:creationId xmlns:a16="http://schemas.microsoft.com/office/drawing/2014/main" id="{338BACFC-D7DE-AF4B-B6D6-C6E9B668B931}"/>
              </a:ext>
            </a:extLst>
          </p:cNvPr>
          <p:cNvSpPr>
            <a:spLocks noGrp="1"/>
          </p:cNvSpPr>
          <p:nvPr>
            <p:ph type="ftr" sz="quarter" idx="3"/>
          </p:nvPr>
        </p:nvSpPr>
        <p:spPr>
          <a:xfrm>
            <a:off x="4481483" y="4886638"/>
            <a:ext cx="3086100" cy="178950"/>
          </a:xfrm>
          <a:prstGeom prst="rect">
            <a:avLst/>
          </a:prstGeom>
        </p:spPr>
        <p:txBody>
          <a:bodyPr vert="horz" lIns="91440" tIns="45720" rIns="91440" bIns="45720" rtlCol="0" anchor="ctr"/>
          <a:lstStyle>
            <a:lvl1pPr algn="r">
              <a:defRPr sz="675">
                <a:solidFill>
                  <a:schemeClr val="accent1"/>
                </a:solidFill>
              </a:defRPr>
            </a:lvl1pPr>
          </a:lstStyle>
          <a:p>
            <a:endParaRPr lang="en-US" dirty="0"/>
          </a:p>
        </p:txBody>
      </p:sp>
    </p:spTree>
  </p:cSld>
  <p:clrMap bg1="lt1" tx1="dk1" bg2="dk2" tx2="lt2" accent1="accent1" accent2="accent2" accent3="accent3" accent4="accent4" accent5="accent5" accent6="accent6" hlink="hlink" folHlink="folHlink"/>
  <p:sldLayoutIdLst>
    <p:sldLayoutId id="2147483695" r:id="rId1"/>
    <p:sldLayoutId id="2147483697" r:id="rId2"/>
    <p:sldLayoutId id="2147483696" r:id="rId3"/>
    <p:sldLayoutId id="2147483699" r:id="rId4"/>
    <p:sldLayoutId id="2147483698" r:id="rId5"/>
  </p:sldLayoutIdLst>
  <p:hf hdr="0" dt="0"/>
  <p:txStyles>
    <p:titleStyle>
      <a:defPPr marR="0" lvl="0" algn="l" rtl="0">
        <a:lnSpc>
          <a:spcPct val="100000"/>
        </a:lnSpc>
        <a:spcBef>
          <a:spcPts val="0"/>
        </a:spcBef>
        <a:spcAft>
          <a:spcPts val="0"/>
        </a:spcAft>
      </a:defPPr>
      <a:lvl1pPr marR="0" lvl="0" algn="l" rtl="0">
        <a:lnSpc>
          <a:spcPct val="90000"/>
        </a:lnSpc>
        <a:spcBef>
          <a:spcPts val="0"/>
        </a:spcBef>
        <a:spcAft>
          <a:spcPts val="0"/>
        </a:spcAft>
        <a:buClr>
          <a:srgbClr val="000000"/>
        </a:buClr>
        <a:buFont typeface="Arial"/>
        <a:defRPr sz="1800" b="0" i="0" u="none" strike="noStrike" cap="none">
          <a:solidFill>
            <a:schemeClr val="accent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L="173831" marR="0" lvl="0" indent="-173831" algn="l" rtl="0">
        <a:lnSpc>
          <a:spcPct val="100000"/>
        </a:lnSpc>
        <a:spcBef>
          <a:spcPts val="900"/>
        </a:spcBef>
        <a:spcAft>
          <a:spcPts val="0"/>
        </a:spcAft>
        <a:buClr>
          <a:schemeClr val="accent3"/>
        </a:buClr>
        <a:buFont typeface="Wingdings" pitchFamily="2" charset="2"/>
        <a:buChar char="§"/>
        <a:tabLst/>
        <a:defRPr sz="1050" b="0" i="0" u="none" strike="noStrike" cap="none">
          <a:solidFill>
            <a:schemeClr val="accent3"/>
          </a:solidFill>
          <a:latin typeface="Arial"/>
          <a:ea typeface="Arial"/>
          <a:cs typeface="Arial"/>
          <a:sym typeface="Arial"/>
        </a:defRPr>
      </a:lvl1pPr>
      <a:lvl2pPr marL="385763" marR="0" lvl="1" indent="-125016" algn="l" rtl="0">
        <a:lnSpc>
          <a:spcPct val="100000"/>
        </a:lnSpc>
        <a:spcBef>
          <a:spcPts val="450"/>
        </a:spcBef>
        <a:spcAft>
          <a:spcPts val="0"/>
        </a:spcAft>
        <a:buClr>
          <a:schemeClr val="accent3"/>
        </a:buClr>
        <a:buFont typeface="Arial" panose="020B0604020202020204" pitchFamily="34" charset="0"/>
        <a:buChar char="•"/>
        <a:tabLst/>
        <a:defRPr sz="900" b="0" i="0" u="none" strike="noStrike" cap="none">
          <a:solidFill>
            <a:schemeClr val="accent3"/>
          </a:solidFill>
          <a:latin typeface="Arial"/>
          <a:ea typeface="Arial"/>
          <a:cs typeface="Arial"/>
          <a:sym typeface="Arial"/>
        </a:defRPr>
      </a:lvl2pPr>
      <a:lvl3pPr marL="603647" marR="0" lvl="2" indent="-130969" algn="l" rtl="0">
        <a:lnSpc>
          <a:spcPct val="100000"/>
        </a:lnSpc>
        <a:spcBef>
          <a:spcPts val="450"/>
        </a:spcBef>
        <a:spcAft>
          <a:spcPts val="0"/>
        </a:spcAft>
        <a:buClr>
          <a:schemeClr val="accent3"/>
        </a:buClr>
        <a:buSzPct val="80000"/>
        <a:buFont typeface="Wingdings" pitchFamily="2" charset="2"/>
        <a:buChar char="§"/>
        <a:tabLst/>
        <a:defRPr sz="900" b="0" i="0" u="none" strike="noStrike" cap="none">
          <a:solidFill>
            <a:schemeClr val="accent3"/>
          </a:solidFill>
          <a:latin typeface="Arial"/>
          <a:ea typeface="Arial"/>
          <a:cs typeface="Arial"/>
          <a:sym typeface="Arial"/>
        </a:defRPr>
      </a:lvl3pPr>
      <a:lvl4pPr marR="0" lvl="3" algn="l" rtl="0">
        <a:lnSpc>
          <a:spcPct val="100000"/>
        </a:lnSpc>
        <a:spcBef>
          <a:spcPts val="450"/>
        </a:spcBef>
        <a:spcAft>
          <a:spcPts val="0"/>
        </a:spcAft>
        <a:buClr>
          <a:srgbClr val="000000"/>
        </a:buClr>
        <a:buFont typeface="Arial"/>
        <a:defRPr sz="900" b="0" i="0" u="none" strike="noStrike" cap="none">
          <a:solidFill>
            <a:schemeClr val="accent3"/>
          </a:solidFill>
          <a:latin typeface="Arial"/>
          <a:ea typeface="Arial"/>
          <a:cs typeface="Arial"/>
          <a:sym typeface="Arial"/>
        </a:defRPr>
      </a:lvl4pPr>
      <a:lvl5pPr marR="0" lvl="4" algn="l" rtl="0">
        <a:lnSpc>
          <a:spcPct val="100000"/>
        </a:lnSpc>
        <a:spcBef>
          <a:spcPts val="450"/>
        </a:spcBef>
        <a:spcAft>
          <a:spcPts val="0"/>
        </a:spcAft>
        <a:buClr>
          <a:srgbClr val="000000"/>
        </a:buClr>
        <a:buFont typeface="Arial"/>
        <a:defRPr sz="900" b="0" i="0" u="none" strike="noStrike" cap="none">
          <a:solidFill>
            <a:schemeClr val="accent3"/>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pos="222" userDrawn="1">
          <p15:clr>
            <a:srgbClr val="F26B43"/>
          </p15:clr>
        </p15:guide>
        <p15:guide id="2" pos="2880" userDrawn="1">
          <p15:clr>
            <a:srgbClr val="F26B43"/>
          </p15:clr>
        </p15:guide>
        <p15:guide id="3" pos="55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5" name="Google Shape;105;p17"/>
          <p:cNvSpPr txBox="1">
            <a:spLocks noGrp="1"/>
          </p:cNvSpPr>
          <p:nvPr>
            <p:ph type="body" sz="quarter" idx="14"/>
          </p:nvPr>
        </p:nvSpPr>
        <p:spPr>
          <a:prstGeom prst="rect">
            <a:avLst/>
          </a:prstGeom>
          <a:noFill/>
          <a:ln>
            <a:noFill/>
          </a:ln>
        </p:spPr>
        <p:txBody>
          <a:bodyPr spcFirstLastPara="1" vert="horz" wrap="square" lIns="59344" tIns="29663" rIns="59344" bIns="29663" rtlCol="0" anchor="t" anchorCtr="0">
            <a:noAutofit/>
          </a:bodyPr>
          <a:lstStyle/>
          <a:p>
            <a:pPr marL="0" indent="0">
              <a:lnSpc>
                <a:spcPct val="110000"/>
              </a:lnSpc>
              <a:spcBef>
                <a:spcPts val="0"/>
              </a:spcBef>
              <a:buClr>
                <a:schemeClr val="dk2"/>
              </a:buClr>
              <a:buSzPts val="900"/>
              <a:buNone/>
            </a:pPr>
            <a:r>
              <a:rPr lang="en" dirty="0">
                <a:solidFill>
                  <a:schemeClr val="accent1"/>
                </a:solidFill>
              </a:rPr>
              <a:t>Presented To</a:t>
            </a:r>
            <a:r>
              <a:rPr lang="en" dirty="0">
                <a:solidFill>
                  <a:schemeClr val="dk2"/>
                </a:solidFill>
              </a:rPr>
              <a:t> </a:t>
            </a:r>
          </a:p>
          <a:p>
            <a:pPr marL="0" indent="0" fontAlgn="base">
              <a:buNone/>
            </a:pPr>
            <a:r>
              <a:rPr lang="en-US" dirty="0">
                <a:solidFill>
                  <a:schemeClr val="accent1"/>
                </a:solidFill>
              </a:rPr>
              <a:t>Avid </a:t>
            </a:r>
            <a:r>
              <a:rPr lang="en-US" dirty="0" err="1">
                <a:solidFill>
                  <a:schemeClr val="accent1"/>
                </a:solidFill>
              </a:rPr>
              <a:t>Bioservices</a:t>
            </a:r>
            <a:r>
              <a:rPr lang="en-US" dirty="0">
                <a:solidFill>
                  <a:schemeClr val="accent1"/>
                </a:solidFill>
              </a:rPr>
              <a:t>, Inc.</a:t>
            </a:r>
            <a:br>
              <a:rPr lang="en-US" dirty="0">
                <a:solidFill>
                  <a:schemeClr val="accent1"/>
                </a:solidFill>
              </a:rPr>
            </a:br>
            <a:r>
              <a:rPr lang="en-US" dirty="0"/>
              <a:t>2642 Michelle Drive #200</a:t>
            </a:r>
            <a:br>
              <a:rPr lang="en-US" dirty="0"/>
            </a:br>
            <a:r>
              <a:rPr lang="en-US" dirty="0"/>
              <a:t>Tustin, CA 92708</a:t>
            </a:r>
            <a:br>
              <a:rPr lang="en-US" dirty="0"/>
            </a:br>
            <a:br>
              <a:rPr lang="en" dirty="0">
                <a:solidFill>
                  <a:schemeClr val="dk2"/>
                </a:solidFill>
              </a:rPr>
            </a:br>
            <a:r>
              <a:rPr lang="en-US" dirty="0">
                <a:solidFill>
                  <a:schemeClr val="accent1"/>
                </a:solidFill>
              </a:rPr>
              <a:t>Codi Greene</a:t>
            </a:r>
            <a:br>
              <a:rPr lang="en-US" dirty="0">
                <a:solidFill>
                  <a:schemeClr val="accent1"/>
                </a:solidFill>
              </a:rPr>
            </a:br>
            <a:r>
              <a:rPr lang="en-US" dirty="0"/>
              <a:t>Marketing Manager</a:t>
            </a:r>
            <a:br>
              <a:rPr lang="en-US" dirty="0"/>
            </a:br>
            <a:r>
              <a:rPr lang="en-US" dirty="0" err="1"/>
              <a:t>cgreene@avidbio.com</a:t>
            </a:r>
            <a:endParaRPr lang="en-US" dirty="0"/>
          </a:p>
          <a:p>
            <a:pPr marL="0" indent="0">
              <a:buNone/>
            </a:pPr>
            <a:r>
              <a:rPr lang="en-US" sz="680" dirty="0" err="1"/>
              <a:t>www.avidbio.com</a:t>
            </a:r>
            <a:endParaRPr lang="en-US" sz="680" dirty="0"/>
          </a:p>
          <a:p>
            <a:pPr marL="0" indent="0">
              <a:buNone/>
            </a:pPr>
            <a:br>
              <a:rPr lang="en-US" dirty="0"/>
            </a:br>
            <a:endParaRPr lang="en-US" dirty="0"/>
          </a:p>
        </p:txBody>
      </p:sp>
      <p:sp>
        <p:nvSpPr>
          <p:cNvPr id="106" name="Google Shape;106;p17"/>
          <p:cNvSpPr txBox="1">
            <a:spLocks noGrp="1"/>
          </p:cNvSpPr>
          <p:nvPr>
            <p:ph type="body" sz="quarter" idx="15"/>
          </p:nvPr>
        </p:nvSpPr>
        <p:spPr>
          <a:xfrm>
            <a:off x="6101146" y="1031961"/>
            <a:ext cx="2639165" cy="2426435"/>
          </a:xfrm>
          <a:prstGeom prst="rect">
            <a:avLst/>
          </a:prstGeom>
          <a:noFill/>
          <a:ln>
            <a:noFill/>
          </a:ln>
        </p:spPr>
        <p:txBody>
          <a:bodyPr spcFirstLastPara="1" vert="horz" wrap="square" lIns="59344" tIns="29663" rIns="59344" bIns="29663" rtlCol="0" anchor="t" anchorCtr="0">
            <a:noAutofit/>
          </a:bodyPr>
          <a:lstStyle/>
          <a:p>
            <a:pPr marL="0" indent="0">
              <a:buNone/>
            </a:pPr>
            <a:r>
              <a:rPr lang="en-US" sz="680" dirty="0">
                <a:solidFill>
                  <a:schemeClr val="accent1"/>
                </a:solidFill>
              </a:rPr>
              <a:t>Avid </a:t>
            </a:r>
            <a:r>
              <a:rPr lang="en-US" sz="680" dirty="0" err="1">
                <a:solidFill>
                  <a:schemeClr val="accent1"/>
                </a:solidFill>
              </a:rPr>
              <a:t>Bioservices</a:t>
            </a:r>
            <a:r>
              <a:rPr lang="en-US" sz="680" dirty="0">
                <a:solidFill>
                  <a:schemeClr val="accent1"/>
                </a:solidFill>
              </a:rPr>
              <a:t>– Campaign Messaging</a:t>
            </a:r>
          </a:p>
          <a:p>
            <a:pPr marL="0" indent="0">
              <a:spcBef>
                <a:spcPts val="0"/>
              </a:spcBef>
              <a:buClr>
                <a:srgbClr val="FF8000"/>
              </a:buClr>
              <a:buNone/>
              <a:defRPr/>
            </a:pPr>
            <a:endParaRPr lang="en-US" sz="680" b="1" dirty="0">
              <a:solidFill>
                <a:schemeClr val="accent1"/>
              </a:solidFill>
            </a:endParaRPr>
          </a:p>
          <a:p>
            <a:pPr>
              <a:spcBef>
                <a:spcPts val="0"/>
              </a:spcBef>
              <a:buClr>
                <a:schemeClr val="accent6"/>
              </a:buClr>
              <a:defRPr/>
            </a:pPr>
            <a:r>
              <a:rPr lang="en-US" sz="680" dirty="0"/>
              <a:t>Viral Vector — Key Words</a:t>
            </a:r>
          </a:p>
          <a:p>
            <a:pPr>
              <a:spcBef>
                <a:spcPts val="0"/>
              </a:spcBef>
              <a:buClr>
                <a:schemeClr val="accent6"/>
              </a:buClr>
              <a:defRPr/>
            </a:pPr>
            <a:r>
              <a:rPr lang="en-US" sz="680" dirty="0"/>
              <a:t>Viral Vector — Messaging Pillars</a:t>
            </a:r>
          </a:p>
          <a:p>
            <a:pPr>
              <a:spcBef>
                <a:spcPts val="0"/>
              </a:spcBef>
              <a:buClr>
                <a:schemeClr val="accent6"/>
              </a:buClr>
              <a:defRPr/>
            </a:pPr>
            <a:r>
              <a:rPr lang="en-US" sz="680" dirty="0"/>
              <a:t>VV — Initial Campaign Messaging</a:t>
            </a:r>
          </a:p>
          <a:p>
            <a:pPr>
              <a:spcBef>
                <a:spcPts val="0"/>
              </a:spcBef>
              <a:buClr>
                <a:schemeClr val="accent6"/>
              </a:buClr>
              <a:defRPr/>
            </a:pPr>
            <a:r>
              <a:rPr lang="en-US" sz="680" dirty="0"/>
              <a:t>Mammalian — Key Words</a:t>
            </a:r>
          </a:p>
          <a:p>
            <a:pPr>
              <a:spcBef>
                <a:spcPts val="0"/>
              </a:spcBef>
              <a:buClr>
                <a:schemeClr val="accent6"/>
              </a:buClr>
              <a:defRPr/>
            </a:pPr>
            <a:r>
              <a:rPr lang="en-US" sz="680" dirty="0">
                <a:latin typeface="Arial" panose="020B0604020202020204" pitchFamily="34" charset="0"/>
                <a:cs typeface="Arial" panose="020B0604020202020204" pitchFamily="34" charset="0"/>
              </a:rPr>
              <a:t>Mammalian </a:t>
            </a:r>
            <a:r>
              <a:rPr lang="en-US" sz="680" dirty="0"/>
              <a:t>— Messaging Pillars</a:t>
            </a:r>
            <a:endParaRPr lang="en-US" sz="680" dirty="0">
              <a:latin typeface="Arial" panose="020B0604020202020204" pitchFamily="34" charset="0"/>
              <a:cs typeface="Arial" panose="020B0604020202020204" pitchFamily="34" charset="0"/>
            </a:endParaRPr>
          </a:p>
          <a:p>
            <a:pPr>
              <a:spcBef>
                <a:spcPts val="0"/>
              </a:spcBef>
              <a:buClr>
                <a:schemeClr val="accent6"/>
              </a:buClr>
              <a:defRPr/>
            </a:pPr>
            <a:r>
              <a:rPr lang="en-US" sz="680" dirty="0"/>
              <a:t>Mammalian  — Initial Campaign Messaging</a:t>
            </a:r>
          </a:p>
          <a:p>
            <a:pPr>
              <a:spcBef>
                <a:spcPts val="0"/>
              </a:spcBef>
              <a:buClr>
                <a:schemeClr val="accent6"/>
              </a:buClr>
              <a:defRPr/>
            </a:pPr>
            <a:r>
              <a:rPr lang="en-US" sz="680" dirty="0"/>
              <a:t>Campaign Headline — Option 1</a:t>
            </a:r>
          </a:p>
          <a:p>
            <a:pPr>
              <a:spcBef>
                <a:spcPts val="0"/>
              </a:spcBef>
              <a:buClr>
                <a:schemeClr val="accent6"/>
              </a:buClr>
              <a:defRPr/>
            </a:pPr>
            <a:r>
              <a:rPr lang="en-US" sz="680" dirty="0"/>
              <a:t>Campaign Headline — Option 2</a:t>
            </a:r>
          </a:p>
          <a:p>
            <a:pPr>
              <a:spcBef>
                <a:spcPts val="0"/>
              </a:spcBef>
              <a:buClr>
                <a:schemeClr val="accent6"/>
              </a:buClr>
              <a:defRPr/>
            </a:pPr>
            <a:r>
              <a:rPr lang="en-US" sz="680" dirty="0"/>
              <a:t>Campaign Headline — Option 3</a:t>
            </a:r>
          </a:p>
          <a:p>
            <a:pPr marL="0" indent="0">
              <a:spcBef>
                <a:spcPts val="0"/>
              </a:spcBef>
              <a:buClr>
                <a:schemeClr val="accent6"/>
              </a:buClr>
              <a:buNone/>
              <a:defRPr/>
            </a:pPr>
            <a:r>
              <a:rPr lang="en-US" sz="680" dirty="0"/>
              <a:t>	                         </a:t>
            </a:r>
          </a:p>
          <a:p>
            <a:pPr marL="260747" lvl="1" indent="0">
              <a:spcBef>
                <a:spcPts val="0"/>
              </a:spcBef>
              <a:buClr>
                <a:srgbClr val="FF8000"/>
              </a:buClr>
              <a:buNone/>
              <a:defRPr/>
            </a:pPr>
            <a:endParaRPr lang="en-US" sz="680" dirty="0">
              <a:solidFill>
                <a:schemeClr val="accent6"/>
              </a:solidFill>
              <a:latin typeface="Arial" panose="020B0604020202020204" pitchFamily="34" charset="0"/>
              <a:cs typeface="Arial" panose="020B0604020202020204" pitchFamily="34" charset="0"/>
            </a:endParaRPr>
          </a:p>
          <a:p>
            <a:pPr lvl="1">
              <a:spcBef>
                <a:spcPts val="0"/>
              </a:spcBef>
              <a:buClr>
                <a:srgbClr val="FF8000"/>
              </a:buClr>
              <a:defRPr/>
            </a:pPr>
            <a:endParaRPr lang="en-US" sz="680" dirty="0">
              <a:solidFill>
                <a:schemeClr val="accent6"/>
              </a:solidFill>
            </a:endParaRPr>
          </a:p>
        </p:txBody>
      </p:sp>
      <p:sp>
        <p:nvSpPr>
          <p:cNvPr id="3" name="TextBox 2">
            <a:extLst>
              <a:ext uri="{FF2B5EF4-FFF2-40B4-BE49-F238E27FC236}">
                <a16:creationId xmlns:a16="http://schemas.microsoft.com/office/drawing/2014/main" id="{2001DF93-40CB-6E47-A828-D19BF867EBA4}"/>
              </a:ext>
            </a:extLst>
          </p:cNvPr>
          <p:cNvSpPr txBox="1"/>
          <p:nvPr/>
        </p:nvSpPr>
        <p:spPr>
          <a:xfrm>
            <a:off x="455177" y="2084526"/>
            <a:ext cx="1276311" cy="1454629"/>
          </a:xfrm>
          <a:prstGeom prst="rect">
            <a:avLst/>
          </a:prstGeom>
          <a:noFill/>
        </p:spPr>
        <p:txBody>
          <a:bodyPr wrap="none" rtlCol="0">
            <a:spAutoFit/>
          </a:bodyPr>
          <a:lstStyle/>
          <a:p>
            <a:pPr lvl="0">
              <a:lnSpc>
                <a:spcPct val="110000"/>
              </a:lnSpc>
              <a:buClr>
                <a:srgbClr val="757576"/>
              </a:buClr>
              <a:buSzPts val="900"/>
              <a:defRPr/>
            </a:pPr>
            <a:r>
              <a:rPr lang="en-US" sz="675" dirty="0">
                <a:solidFill>
                  <a:srgbClr val="E9933D"/>
                </a:solidFill>
              </a:rPr>
              <a:t>Erin M. Gallagher</a:t>
            </a:r>
          </a:p>
          <a:p>
            <a:pPr lvl="0">
              <a:lnSpc>
                <a:spcPct val="110000"/>
              </a:lnSpc>
              <a:buClr>
                <a:srgbClr val="757576"/>
              </a:buClr>
              <a:buSzPts val="900"/>
              <a:defRPr/>
            </a:pPr>
            <a:r>
              <a:rPr lang="en-US" sz="675" dirty="0">
                <a:solidFill>
                  <a:srgbClr val="757576"/>
                </a:solidFill>
              </a:rPr>
              <a:t>Senior Marketing Copywriter</a:t>
            </a:r>
          </a:p>
          <a:p>
            <a:pPr lvl="0">
              <a:lnSpc>
                <a:spcPct val="110000"/>
              </a:lnSpc>
              <a:buClr>
                <a:srgbClr val="757576"/>
              </a:buClr>
              <a:buSzPts val="900"/>
              <a:defRPr/>
            </a:pPr>
            <a:r>
              <a:rPr lang="en-US" sz="675" dirty="0" err="1">
                <a:solidFill>
                  <a:schemeClr val="accent3"/>
                </a:solidFill>
              </a:rPr>
              <a:t>erin.g@thatsnice.com</a:t>
            </a:r>
            <a:r>
              <a:rPr lang="en-US" sz="675" dirty="0">
                <a:solidFill>
                  <a:schemeClr val="accent3"/>
                </a:solidFill>
              </a:rPr>
              <a:t> </a:t>
            </a:r>
          </a:p>
          <a:p>
            <a:pPr lvl="0">
              <a:lnSpc>
                <a:spcPct val="110000"/>
              </a:lnSpc>
              <a:buClr>
                <a:srgbClr val="757576"/>
              </a:buClr>
              <a:buSzPts val="900"/>
              <a:defRPr/>
            </a:pPr>
            <a:endParaRPr lang="en-US" sz="675" dirty="0">
              <a:solidFill>
                <a:schemeClr val="accent3"/>
              </a:solidFill>
            </a:endParaRPr>
          </a:p>
          <a:p>
            <a:pPr lvl="0">
              <a:lnSpc>
                <a:spcPct val="110000"/>
              </a:lnSpc>
              <a:buClr>
                <a:srgbClr val="757576"/>
              </a:buClr>
              <a:buSzPts val="900"/>
              <a:defRPr/>
            </a:pPr>
            <a:r>
              <a:rPr lang="en-US" sz="675" dirty="0">
                <a:solidFill>
                  <a:srgbClr val="E9933D"/>
                </a:solidFill>
              </a:rPr>
              <a:t>Yiyi Liu</a:t>
            </a:r>
          </a:p>
          <a:p>
            <a:pPr lvl="0">
              <a:lnSpc>
                <a:spcPct val="110000"/>
              </a:lnSpc>
              <a:buClr>
                <a:srgbClr val="757576"/>
              </a:buClr>
              <a:buSzPts val="900"/>
              <a:defRPr/>
            </a:pPr>
            <a:r>
              <a:rPr lang="en-US" sz="675" dirty="0">
                <a:solidFill>
                  <a:srgbClr val="757576"/>
                </a:solidFill>
              </a:rPr>
              <a:t>Project Director, Partner</a:t>
            </a:r>
          </a:p>
          <a:p>
            <a:pPr lvl="0">
              <a:lnSpc>
                <a:spcPct val="110000"/>
              </a:lnSpc>
              <a:buClr>
                <a:srgbClr val="757576"/>
              </a:buClr>
              <a:buSzPts val="900"/>
              <a:defRPr/>
            </a:pPr>
            <a:r>
              <a:rPr lang="en-US" sz="675" dirty="0" err="1">
                <a:solidFill>
                  <a:schemeClr val="accent3"/>
                </a:solidFill>
              </a:rPr>
              <a:t>yiyi@thatsnice.com</a:t>
            </a:r>
            <a:r>
              <a:rPr lang="en-US" sz="675" dirty="0">
                <a:solidFill>
                  <a:schemeClr val="accent3"/>
                </a:solidFill>
              </a:rPr>
              <a:t> </a:t>
            </a:r>
          </a:p>
          <a:p>
            <a:pPr lvl="0">
              <a:lnSpc>
                <a:spcPct val="110000"/>
              </a:lnSpc>
              <a:buClr>
                <a:srgbClr val="757576"/>
              </a:buClr>
              <a:buSzPts val="900"/>
              <a:defRPr/>
            </a:pPr>
            <a:endParaRPr lang="en-US" sz="675" dirty="0">
              <a:solidFill>
                <a:schemeClr val="accent3"/>
              </a:solidFill>
            </a:endParaRPr>
          </a:p>
          <a:p>
            <a:pPr lvl="0">
              <a:lnSpc>
                <a:spcPct val="110000"/>
              </a:lnSpc>
              <a:buClr>
                <a:srgbClr val="757576"/>
              </a:buClr>
              <a:buSzPts val="900"/>
              <a:defRPr/>
            </a:pPr>
            <a:r>
              <a:rPr lang="en-US" sz="675" dirty="0">
                <a:solidFill>
                  <a:srgbClr val="E9933D"/>
                </a:solidFill>
              </a:rPr>
              <a:t>Constantin </a:t>
            </a:r>
            <a:r>
              <a:rPr lang="en-US" sz="675" dirty="0" err="1">
                <a:solidFill>
                  <a:srgbClr val="E9933D"/>
                </a:solidFill>
              </a:rPr>
              <a:t>Loghinov</a:t>
            </a:r>
            <a:endParaRPr lang="en-US" sz="675" dirty="0">
              <a:solidFill>
                <a:srgbClr val="E9933D"/>
              </a:solidFill>
            </a:endParaRPr>
          </a:p>
          <a:p>
            <a:pPr lvl="0">
              <a:lnSpc>
                <a:spcPct val="110000"/>
              </a:lnSpc>
              <a:buClr>
                <a:srgbClr val="757576"/>
              </a:buClr>
              <a:buSzPts val="900"/>
              <a:defRPr/>
            </a:pPr>
            <a:r>
              <a:rPr lang="en-US" sz="675" dirty="0">
                <a:solidFill>
                  <a:srgbClr val="757576"/>
                </a:solidFill>
              </a:rPr>
              <a:t>Strategy Director</a:t>
            </a:r>
          </a:p>
          <a:p>
            <a:pPr lvl="0">
              <a:lnSpc>
                <a:spcPct val="110000"/>
              </a:lnSpc>
              <a:buClr>
                <a:srgbClr val="757576"/>
              </a:buClr>
              <a:buSzPts val="900"/>
              <a:defRPr/>
            </a:pPr>
            <a:r>
              <a:rPr lang="en-US" sz="675" dirty="0" err="1">
                <a:solidFill>
                  <a:schemeClr val="accent3"/>
                </a:solidFill>
              </a:rPr>
              <a:t>constantin@thatsnice.com</a:t>
            </a:r>
            <a:r>
              <a:rPr lang="en-US" sz="675" dirty="0">
                <a:solidFill>
                  <a:schemeClr val="accent3"/>
                </a:solidFill>
              </a:rPr>
              <a:t> </a:t>
            </a:r>
          </a:p>
          <a:p>
            <a:pPr lvl="0">
              <a:lnSpc>
                <a:spcPct val="110000"/>
              </a:lnSpc>
              <a:buClr>
                <a:srgbClr val="757576"/>
              </a:buClr>
              <a:buSzPts val="900"/>
              <a:defRPr/>
            </a:pPr>
            <a:endParaRPr lang="en-US" sz="675" dirty="0">
              <a:solidFill>
                <a:schemeClr val="accent3"/>
              </a:solidFill>
            </a:endParaRPr>
          </a:p>
        </p:txBody>
      </p:sp>
      <p:sp>
        <p:nvSpPr>
          <p:cNvPr id="6" name="Google Shape;106;p17">
            <a:extLst>
              <a:ext uri="{FF2B5EF4-FFF2-40B4-BE49-F238E27FC236}">
                <a16:creationId xmlns:a16="http://schemas.microsoft.com/office/drawing/2014/main" id="{85C65D2A-5B8F-7F4F-B576-51AC130E634F}"/>
              </a:ext>
            </a:extLst>
          </p:cNvPr>
          <p:cNvSpPr txBox="1">
            <a:spLocks/>
          </p:cNvSpPr>
          <p:nvPr/>
        </p:nvSpPr>
        <p:spPr>
          <a:xfrm>
            <a:off x="8417315" y="1048144"/>
            <a:ext cx="322997" cy="2426435"/>
          </a:xfrm>
          <a:prstGeom prst="rect">
            <a:avLst/>
          </a:prstGeom>
          <a:noFill/>
          <a:ln>
            <a:noFill/>
          </a:ln>
        </p:spPr>
        <p:txBody>
          <a:bodyPr spcFirstLastPara="1" vert="horz" wrap="square" lIns="59344" tIns="29663" rIns="59344" bIns="29663" rtlCol="0" anchor="t" anchorCtr="0">
            <a:noAutofit/>
          </a:bodyPr>
          <a:lstStyle>
            <a:defPPr marR="0" lvl="0" algn="l" rtl="0">
              <a:lnSpc>
                <a:spcPct val="100000"/>
              </a:lnSpc>
              <a:spcBef>
                <a:spcPts val="0"/>
              </a:spcBef>
              <a:spcAft>
                <a:spcPts val="0"/>
              </a:spcAft>
            </a:defPPr>
            <a:lvl1pPr marL="173831" marR="0" lvl="0" indent="-173831" algn="l" rtl="0">
              <a:lnSpc>
                <a:spcPct val="100000"/>
              </a:lnSpc>
              <a:spcBef>
                <a:spcPts val="900"/>
              </a:spcBef>
              <a:spcAft>
                <a:spcPts val="0"/>
              </a:spcAft>
              <a:buClr>
                <a:schemeClr val="accent3"/>
              </a:buClr>
              <a:buFont typeface="Wingdings" pitchFamily="2" charset="2"/>
              <a:buChar char="§"/>
              <a:tabLst/>
              <a:defRPr sz="675" b="0" i="0" u="none" strike="noStrike" cap="none">
                <a:solidFill>
                  <a:schemeClr val="accent3"/>
                </a:solidFill>
                <a:latin typeface="Arial"/>
                <a:ea typeface="Arial"/>
                <a:cs typeface="Arial"/>
                <a:sym typeface="Arial"/>
              </a:defRPr>
            </a:lvl1pPr>
            <a:lvl2pPr marL="385763" marR="0" lvl="1" indent="-125016" algn="l" rtl="0">
              <a:lnSpc>
                <a:spcPct val="100000"/>
              </a:lnSpc>
              <a:spcBef>
                <a:spcPts val="450"/>
              </a:spcBef>
              <a:spcAft>
                <a:spcPts val="0"/>
              </a:spcAft>
              <a:buClr>
                <a:schemeClr val="accent3"/>
              </a:buClr>
              <a:buFont typeface="Arial" panose="020B0604020202020204" pitchFamily="34" charset="0"/>
              <a:buChar char="•"/>
              <a:tabLst/>
              <a:defRPr sz="900" b="0" i="0" u="none" strike="noStrike" cap="none">
                <a:solidFill>
                  <a:schemeClr val="accent3"/>
                </a:solidFill>
                <a:latin typeface="Arial"/>
                <a:ea typeface="Arial"/>
                <a:cs typeface="Arial"/>
                <a:sym typeface="Arial"/>
              </a:defRPr>
            </a:lvl2pPr>
            <a:lvl3pPr marL="603647" marR="0" lvl="2" indent="-130969" algn="l" rtl="0">
              <a:lnSpc>
                <a:spcPct val="100000"/>
              </a:lnSpc>
              <a:spcBef>
                <a:spcPts val="450"/>
              </a:spcBef>
              <a:spcAft>
                <a:spcPts val="0"/>
              </a:spcAft>
              <a:buClr>
                <a:schemeClr val="accent3"/>
              </a:buClr>
              <a:buSzPct val="80000"/>
              <a:buFont typeface="Wingdings" pitchFamily="2" charset="2"/>
              <a:buChar char="§"/>
              <a:tabLst/>
              <a:defRPr sz="900" b="0" i="0" u="none" strike="noStrike" cap="none">
                <a:solidFill>
                  <a:schemeClr val="accent3"/>
                </a:solidFill>
                <a:latin typeface="Arial"/>
                <a:ea typeface="Arial"/>
                <a:cs typeface="Arial"/>
                <a:sym typeface="Arial"/>
              </a:defRPr>
            </a:lvl3pPr>
            <a:lvl4pPr marR="0" lvl="3" algn="l" rtl="0">
              <a:lnSpc>
                <a:spcPct val="100000"/>
              </a:lnSpc>
              <a:spcBef>
                <a:spcPts val="450"/>
              </a:spcBef>
              <a:spcAft>
                <a:spcPts val="0"/>
              </a:spcAft>
              <a:buClr>
                <a:srgbClr val="000000"/>
              </a:buClr>
              <a:buFont typeface="Arial"/>
              <a:defRPr sz="900" b="0" i="0" u="none" strike="noStrike" cap="none">
                <a:solidFill>
                  <a:schemeClr val="accent3"/>
                </a:solidFill>
                <a:latin typeface="Arial"/>
                <a:ea typeface="Arial"/>
                <a:cs typeface="Arial"/>
                <a:sym typeface="Arial"/>
              </a:defRPr>
            </a:lvl4pPr>
            <a:lvl5pPr marR="0" lvl="4" algn="l" rtl="0">
              <a:lnSpc>
                <a:spcPct val="100000"/>
              </a:lnSpc>
              <a:spcBef>
                <a:spcPts val="450"/>
              </a:spcBef>
              <a:spcAft>
                <a:spcPts val="0"/>
              </a:spcAft>
              <a:buClr>
                <a:srgbClr val="000000"/>
              </a:buClr>
              <a:buFont typeface="Arial"/>
              <a:defRPr sz="900" b="0" i="0" u="none" strike="noStrike" cap="none">
                <a:solidFill>
                  <a:schemeClr val="accent3"/>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a:lstStyle>
          <a:p>
            <a:pPr marL="0" indent="0">
              <a:buNone/>
            </a:pPr>
            <a:endParaRPr lang="en-US" sz="680" b="1" dirty="0">
              <a:solidFill>
                <a:schemeClr val="accent1"/>
              </a:solidFill>
            </a:endParaRPr>
          </a:p>
          <a:p>
            <a:pPr marL="0" indent="0">
              <a:spcBef>
                <a:spcPts val="0"/>
              </a:spcBef>
              <a:buClr>
                <a:srgbClr val="FF8000"/>
              </a:buClr>
              <a:buNone/>
              <a:defRPr/>
            </a:pPr>
            <a:endParaRPr lang="en-US" sz="680" b="1" dirty="0">
              <a:solidFill>
                <a:schemeClr val="accent1"/>
              </a:solidFill>
            </a:endParaRPr>
          </a:p>
          <a:p>
            <a:pPr marL="0" indent="0">
              <a:spcBef>
                <a:spcPts val="0"/>
              </a:spcBef>
              <a:buClr>
                <a:srgbClr val="FF8000"/>
              </a:buClr>
              <a:buNone/>
              <a:defRPr/>
            </a:pPr>
            <a:r>
              <a:rPr lang="en-US" sz="680" dirty="0"/>
              <a:t>02</a:t>
            </a:r>
          </a:p>
          <a:p>
            <a:pPr marL="0" indent="0">
              <a:spcBef>
                <a:spcPts val="0"/>
              </a:spcBef>
              <a:buClr>
                <a:srgbClr val="FF8000"/>
              </a:buClr>
              <a:buNone/>
              <a:defRPr/>
            </a:pPr>
            <a:r>
              <a:rPr lang="en-US" sz="680" dirty="0"/>
              <a:t>03</a:t>
            </a:r>
          </a:p>
          <a:p>
            <a:pPr marL="0" indent="0">
              <a:spcBef>
                <a:spcPts val="0"/>
              </a:spcBef>
              <a:buClr>
                <a:srgbClr val="FF8000"/>
              </a:buClr>
              <a:buNone/>
              <a:defRPr/>
            </a:pPr>
            <a:r>
              <a:rPr lang="en-US" sz="680" dirty="0"/>
              <a:t>04</a:t>
            </a:r>
          </a:p>
          <a:p>
            <a:pPr marL="0" indent="0">
              <a:spcBef>
                <a:spcPts val="0"/>
              </a:spcBef>
              <a:buClr>
                <a:srgbClr val="FF8000"/>
              </a:buClr>
              <a:buNone/>
              <a:defRPr/>
            </a:pPr>
            <a:r>
              <a:rPr lang="en-US" sz="680" dirty="0"/>
              <a:t>05</a:t>
            </a:r>
          </a:p>
          <a:p>
            <a:pPr marL="0" indent="0">
              <a:spcBef>
                <a:spcPts val="0"/>
              </a:spcBef>
              <a:buClr>
                <a:srgbClr val="FF8000"/>
              </a:buClr>
              <a:buNone/>
              <a:defRPr/>
            </a:pPr>
            <a:r>
              <a:rPr lang="en-US" sz="680" dirty="0"/>
              <a:t>06</a:t>
            </a:r>
          </a:p>
          <a:p>
            <a:pPr marL="0" indent="0">
              <a:spcBef>
                <a:spcPts val="0"/>
              </a:spcBef>
              <a:buClr>
                <a:srgbClr val="FF8000"/>
              </a:buClr>
              <a:buNone/>
              <a:defRPr/>
            </a:pPr>
            <a:r>
              <a:rPr lang="en-US" sz="680" dirty="0"/>
              <a:t>07</a:t>
            </a:r>
          </a:p>
          <a:p>
            <a:pPr marL="0" indent="0">
              <a:spcBef>
                <a:spcPts val="0"/>
              </a:spcBef>
              <a:buClr>
                <a:srgbClr val="FF8000"/>
              </a:buClr>
              <a:buNone/>
              <a:defRPr/>
            </a:pPr>
            <a:r>
              <a:rPr lang="en-US" sz="680" dirty="0">
                <a:latin typeface="Arial" panose="020B0604020202020204" pitchFamily="34" charset="0"/>
                <a:cs typeface="Arial" panose="020B0604020202020204" pitchFamily="34" charset="0"/>
              </a:rPr>
              <a:t>08</a:t>
            </a:r>
          </a:p>
          <a:p>
            <a:pPr marL="0" indent="0">
              <a:spcBef>
                <a:spcPts val="0"/>
              </a:spcBef>
              <a:buClr>
                <a:srgbClr val="FF8000"/>
              </a:buClr>
              <a:buNone/>
              <a:defRPr/>
            </a:pPr>
            <a:r>
              <a:rPr lang="en-US" sz="680" dirty="0">
                <a:latin typeface="Arial" panose="020B0604020202020204" pitchFamily="34" charset="0"/>
                <a:cs typeface="Arial" panose="020B0604020202020204" pitchFamily="34" charset="0"/>
              </a:rPr>
              <a:t>09</a:t>
            </a:r>
          </a:p>
          <a:p>
            <a:pPr marL="0" indent="0">
              <a:spcBef>
                <a:spcPts val="0"/>
              </a:spcBef>
              <a:buClr>
                <a:srgbClr val="FF8000"/>
              </a:buClr>
              <a:buNone/>
              <a:defRPr/>
            </a:pPr>
            <a:r>
              <a:rPr lang="en-US" sz="680" dirty="0">
                <a:solidFill>
                  <a:schemeClr val="accent6"/>
                </a:solidFill>
                <a:latin typeface="Arial" panose="020B0604020202020204" pitchFamily="34" charset="0"/>
                <a:cs typeface="Arial" panose="020B0604020202020204" pitchFamily="34" charset="0"/>
              </a:rPr>
              <a:t>10</a:t>
            </a:r>
          </a:p>
          <a:p>
            <a:pPr lvl="1">
              <a:spcBef>
                <a:spcPts val="0"/>
              </a:spcBef>
              <a:buClr>
                <a:srgbClr val="FF8000"/>
              </a:buClr>
              <a:defRPr/>
            </a:pPr>
            <a:endParaRPr lang="en-US" sz="680" dirty="0">
              <a:solidFill>
                <a:schemeClr val="accent6"/>
              </a:solidFill>
            </a:endParaRPr>
          </a:p>
        </p:txBody>
      </p:sp>
      <p:sp>
        <p:nvSpPr>
          <p:cNvPr id="2" name="TextBox 1">
            <a:extLst>
              <a:ext uri="{FF2B5EF4-FFF2-40B4-BE49-F238E27FC236}">
                <a16:creationId xmlns:a16="http://schemas.microsoft.com/office/drawing/2014/main" id="{8B4D2FE3-A668-6918-8DD8-7D6A17BB17BE}"/>
              </a:ext>
            </a:extLst>
          </p:cNvPr>
          <p:cNvSpPr txBox="1"/>
          <p:nvPr/>
        </p:nvSpPr>
        <p:spPr>
          <a:xfrm>
            <a:off x="1103870" y="3781168"/>
            <a:ext cx="184731" cy="253916"/>
          </a:xfrm>
          <a:prstGeom prst="rect">
            <a:avLst/>
          </a:prstGeom>
          <a:noFill/>
        </p:spPr>
        <p:txBody>
          <a:bodyPr wrap="none" rtlCol="0">
            <a:spAutoFit/>
          </a:bodyPr>
          <a:lstStyle/>
          <a:p>
            <a:pPr algn="l"/>
            <a:endParaRPr lang="en-US" dirty="0" err="1">
              <a:solidFill>
                <a:schemeClr val="accent3"/>
              </a:solidFill>
            </a:endParaRPr>
          </a:p>
        </p:txBody>
      </p:sp>
    </p:spTree>
    <p:extLst>
      <p:ext uri="{BB962C8B-B14F-4D97-AF65-F5344CB8AC3E}">
        <p14:creationId xmlns:p14="http://schemas.microsoft.com/office/powerpoint/2010/main" val="1949854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92D8-1BA9-7A43-BA16-FFD4CD1A64EF}"/>
              </a:ext>
            </a:extLst>
          </p:cNvPr>
          <p:cNvSpPr>
            <a:spLocks noGrp="1"/>
          </p:cNvSpPr>
          <p:nvPr>
            <p:ph type="title"/>
          </p:nvPr>
        </p:nvSpPr>
        <p:spPr/>
        <p:txBody>
          <a:bodyPr/>
          <a:lstStyle/>
          <a:p>
            <a:r>
              <a:rPr lang="en-US" dirty="0"/>
              <a:t>Viral Vector Key Word Cloud</a:t>
            </a:r>
            <a:endParaRPr lang="en-US" dirty="0">
              <a:solidFill>
                <a:schemeClr val="accent5">
                  <a:lumMod val="25000"/>
                </a:schemeClr>
              </a:solidFill>
            </a:endParaRPr>
          </a:p>
        </p:txBody>
      </p:sp>
      <p:sp>
        <p:nvSpPr>
          <p:cNvPr id="3" name="Slide Number Placeholder 2">
            <a:extLst>
              <a:ext uri="{FF2B5EF4-FFF2-40B4-BE49-F238E27FC236}">
                <a16:creationId xmlns:a16="http://schemas.microsoft.com/office/drawing/2014/main" id="{A9E012C6-8924-0946-AC39-A6D907456881}"/>
              </a:ext>
            </a:extLst>
          </p:cNvPr>
          <p:cNvSpPr>
            <a:spLocks noGrp="1"/>
          </p:cNvSpPr>
          <p:nvPr>
            <p:ph type="sldNum" idx="10"/>
          </p:nvPr>
        </p:nvSpPr>
        <p:spPr>
          <a:xfrm>
            <a:off x="8568775" y="4863777"/>
            <a:ext cx="437400" cy="181800"/>
          </a:xfrm>
        </p:spPr>
        <p:txBody>
          <a:bodyPr/>
          <a:lstStyle/>
          <a:p>
            <a:fld id="{00000000-1234-1234-1234-123412341234}" type="slidenum">
              <a:rPr lang="en" smtClean="0"/>
              <a:pPr/>
              <a:t>2</a:t>
            </a:fld>
            <a:endParaRPr lang="en" dirty="0"/>
          </a:p>
        </p:txBody>
      </p:sp>
      <p:sp>
        <p:nvSpPr>
          <p:cNvPr id="53" name="Footer Placeholder 4">
            <a:extLst>
              <a:ext uri="{FF2B5EF4-FFF2-40B4-BE49-F238E27FC236}">
                <a16:creationId xmlns:a16="http://schemas.microsoft.com/office/drawing/2014/main" id="{D62C2367-5413-7041-A27E-43D5A4E35521}"/>
              </a:ext>
            </a:extLst>
          </p:cNvPr>
          <p:cNvSpPr>
            <a:spLocks noGrp="1"/>
          </p:cNvSpPr>
          <p:nvPr>
            <p:ph type="ftr" sz="quarter" idx="3"/>
          </p:nvPr>
        </p:nvSpPr>
        <p:spPr>
          <a:xfrm>
            <a:off x="4006215" y="4875208"/>
            <a:ext cx="3634740" cy="178950"/>
          </a:xfrm>
        </p:spPr>
        <p:txBody>
          <a:bodyPr/>
          <a:lstStyle/>
          <a:p>
            <a:r>
              <a:rPr lang="en-US" b="1" dirty="0"/>
              <a:t>AVID</a:t>
            </a:r>
            <a:r>
              <a:rPr lang="en-US" dirty="0"/>
              <a:t> - VV Campaign Messaging</a:t>
            </a:r>
          </a:p>
        </p:txBody>
      </p:sp>
      <p:sp>
        <p:nvSpPr>
          <p:cNvPr id="54" name="TextBox 53">
            <a:extLst>
              <a:ext uri="{FF2B5EF4-FFF2-40B4-BE49-F238E27FC236}">
                <a16:creationId xmlns:a16="http://schemas.microsoft.com/office/drawing/2014/main" id="{43718E81-674B-AD4E-BA62-B476BA29F34E}"/>
              </a:ext>
            </a:extLst>
          </p:cNvPr>
          <p:cNvSpPr txBox="1"/>
          <p:nvPr/>
        </p:nvSpPr>
        <p:spPr>
          <a:xfrm>
            <a:off x="7640955" y="4881034"/>
            <a:ext cx="845820" cy="196208"/>
          </a:xfrm>
          <a:prstGeom prst="rect">
            <a:avLst/>
          </a:prstGeom>
          <a:noFill/>
        </p:spPr>
        <p:txBody>
          <a:bodyPr wrap="square" rtlCol="0">
            <a:spAutoFit/>
          </a:bodyPr>
          <a:lstStyle/>
          <a:p>
            <a:pPr algn="ctr"/>
            <a:r>
              <a:rPr lang="en-US" sz="675" dirty="0">
                <a:solidFill>
                  <a:schemeClr val="accent6"/>
                </a:solidFill>
              </a:rPr>
              <a:t>June 30, 2022</a:t>
            </a:r>
          </a:p>
        </p:txBody>
      </p:sp>
      <p:grpSp>
        <p:nvGrpSpPr>
          <p:cNvPr id="7" name="Group 6">
            <a:extLst>
              <a:ext uri="{FF2B5EF4-FFF2-40B4-BE49-F238E27FC236}">
                <a16:creationId xmlns:a16="http://schemas.microsoft.com/office/drawing/2014/main" id="{6E028D39-88BD-E68E-F73E-13C98DDA1B18}"/>
              </a:ext>
            </a:extLst>
          </p:cNvPr>
          <p:cNvGrpSpPr/>
          <p:nvPr/>
        </p:nvGrpSpPr>
        <p:grpSpPr>
          <a:xfrm>
            <a:off x="856646" y="956379"/>
            <a:ext cx="7153179" cy="3248719"/>
            <a:chOff x="856646" y="956379"/>
            <a:chExt cx="7153179" cy="3248719"/>
          </a:xfrm>
        </p:grpSpPr>
        <p:sp>
          <p:nvSpPr>
            <p:cNvPr id="58" name="object 4">
              <a:extLst>
                <a:ext uri="{FF2B5EF4-FFF2-40B4-BE49-F238E27FC236}">
                  <a16:creationId xmlns:a16="http://schemas.microsoft.com/office/drawing/2014/main" id="{0C57D54E-9552-EA79-1E2D-9F91334E86F2}"/>
                </a:ext>
              </a:extLst>
            </p:cNvPr>
            <p:cNvSpPr txBox="1"/>
            <p:nvPr/>
          </p:nvSpPr>
          <p:spPr>
            <a:xfrm>
              <a:off x="5339160" y="3863311"/>
              <a:ext cx="1109266" cy="320601"/>
            </a:xfrm>
            <a:prstGeom prst="rect">
              <a:avLst/>
            </a:prstGeom>
          </p:spPr>
          <p:txBody>
            <a:bodyPr vert="horz" wrap="square" lIns="0" tIns="12700" rIns="0" bIns="0" rtlCol="0">
              <a:spAutoFit/>
            </a:bodyPr>
            <a:lstStyle/>
            <a:p>
              <a:pPr marL="12700">
                <a:lnSpc>
                  <a:spcPct val="100000"/>
                </a:lnSpc>
                <a:spcBef>
                  <a:spcPts val="100"/>
                </a:spcBef>
              </a:pPr>
              <a:r>
                <a:rPr lang="en-US" sz="2000" dirty="0">
                  <a:solidFill>
                    <a:srgbClr val="C00000"/>
                  </a:solidFill>
                  <a:latin typeface="Verdana"/>
                  <a:cs typeface="Verdana"/>
                </a:rPr>
                <a:t>Custom</a:t>
              </a:r>
              <a:endParaRPr sz="2000" dirty="0">
                <a:solidFill>
                  <a:srgbClr val="C00000"/>
                </a:solidFill>
                <a:latin typeface="Verdana"/>
                <a:cs typeface="Verdana"/>
              </a:endParaRPr>
            </a:p>
          </p:txBody>
        </p:sp>
        <p:grpSp>
          <p:nvGrpSpPr>
            <p:cNvPr id="6" name="Group 5">
              <a:extLst>
                <a:ext uri="{FF2B5EF4-FFF2-40B4-BE49-F238E27FC236}">
                  <a16:creationId xmlns:a16="http://schemas.microsoft.com/office/drawing/2014/main" id="{F7632BBB-B936-C8E0-5E85-0BBB6A2FF685}"/>
                </a:ext>
              </a:extLst>
            </p:cNvPr>
            <p:cNvGrpSpPr/>
            <p:nvPr/>
          </p:nvGrpSpPr>
          <p:grpSpPr>
            <a:xfrm>
              <a:off x="856646" y="956379"/>
              <a:ext cx="7153179" cy="3248719"/>
              <a:chOff x="680985" y="931121"/>
              <a:chExt cx="7153179" cy="3248719"/>
            </a:xfrm>
          </p:grpSpPr>
          <p:sp>
            <p:nvSpPr>
              <p:cNvPr id="59" name="object 4">
                <a:extLst>
                  <a:ext uri="{FF2B5EF4-FFF2-40B4-BE49-F238E27FC236}">
                    <a16:creationId xmlns:a16="http://schemas.microsoft.com/office/drawing/2014/main" id="{0ABD0E2A-77FE-C9F3-43FB-BCA407D85284}"/>
                  </a:ext>
                </a:extLst>
              </p:cNvPr>
              <p:cNvSpPr txBox="1"/>
              <p:nvPr/>
            </p:nvSpPr>
            <p:spPr>
              <a:xfrm>
                <a:off x="3134868" y="3951572"/>
                <a:ext cx="1945234" cy="228268"/>
              </a:xfrm>
              <a:prstGeom prst="rect">
                <a:avLst/>
              </a:prstGeom>
            </p:spPr>
            <p:txBody>
              <a:bodyPr vert="horz" wrap="square" lIns="0" tIns="12700" rIns="0" bIns="0" rtlCol="0">
                <a:spAutoFit/>
              </a:bodyPr>
              <a:lstStyle/>
              <a:p>
                <a:pPr marL="12700">
                  <a:lnSpc>
                    <a:spcPct val="100000"/>
                  </a:lnSpc>
                  <a:spcBef>
                    <a:spcPts val="100"/>
                  </a:spcBef>
                </a:pPr>
                <a:r>
                  <a:rPr lang="en-US" sz="1400" dirty="0">
                    <a:solidFill>
                      <a:schemeClr val="accent5">
                        <a:lumMod val="90000"/>
                      </a:schemeClr>
                    </a:solidFill>
                    <a:latin typeface="Verdana"/>
                    <a:cs typeface="Verdana"/>
                  </a:rPr>
                  <a:t>Biopharmaceuticals</a:t>
                </a:r>
                <a:endParaRPr sz="1400" dirty="0">
                  <a:solidFill>
                    <a:schemeClr val="accent5">
                      <a:lumMod val="90000"/>
                    </a:schemeClr>
                  </a:solidFill>
                  <a:latin typeface="Verdana"/>
                  <a:cs typeface="Verdana"/>
                </a:endParaRPr>
              </a:p>
            </p:txBody>
          </p:sp>
          <p:sp>
            <p:nvSpPr>
              <p:cNvPr id="60" name="object 4">
                <a:extLst>
                  <a:ext uri="{FF2B5EF4-FFF2-40B4-BE49-F238E27FC236}">
                    <a16:creationId xmlns:a16="http://schemas.microsoft.com/office/drawing/2014/main" id="{23D9EB12-1950-D0E8-5010-FCD73952F8A8}"/>
                  </a:ext>
                </a:extLst>
              </p:cNvPr>
              <p:cNvSpPr txBox="1"/>
              <p:nvPr/>
            </p:nvSpPr>
            <p:spPr>
              <a:xfrm>
                <a:off x="6489215" y="1039063"/>
                <a:ext cx="995485" cy="628377"/>
              </a:xfrm>
              <a:prstGeom prst="rect">
                <a:avLst/>
              </a:prstGeom>
            </p:spPr>
            <p:txBody>
              <a:bodyPr vert="horz" wrap="square" lIns="0" tIns="12700" rIns="0" bIns="0" rtlCol="0">
                <a:spAutoFit/>
              </a:bodyPr>
              <a:lstStyle/>
              <a:p>
                <a:pPr marL="12700">
                  <a:lnSpc>
                    <a:spcPct val="100000"/>
                  </a:lnSpc>
                  <a:spcBef>
                    <a:spcPts val="100"/>
                  </a:spcBef>
                </a:pPr>
                <a:r>
                  <a:rPr lang="en-US" sz="2000" dirty="0">
                    <a:solidFill>
                      <a:schemeClr val="accent5">
                        <a:lumMod val="90000"/>
                      </a:schemeClr>
                    </a:solidFill>
                    <a:latin typeface="Verdana"/>
                    <a:cs typeface="Verdana"/>
                  </a:rPr>
                  <a:t>Trusted Partner</a:t>
                </a:r>
                <a:endParaRPr sz="2000" dirty="0">
                  <a:solidFill>
                    <a:schemeClr val="accent5">
                      <a:lumMod val="90000"/>
                    </a:schemeClr>
                  </a:solidFill>
                  <a:latin typeface="Verdana"/>
                  <a:cs typeface="Verdana"/>
                </a:endParaRPr>
              </a:p>
            </p:txBody>
          </p:sp>
          <p:sp>
            <p:nvSpPr>
              <p:cNvPr id="61" name="object 4">
                <a:extLst>
                  <a:ext uri="{FF2B5EF4-FFF2-40B4-BE49-F238E27FC236}">
                    <a16:creationId xmlns:a16="http://schemas.microsoft.com/office/drawing/2014/main" id="{2A163945-6FFD-17A9-4B91-8E8EA9434E0A}"/>
                  </a:ext>
                </a:extLst>
              </p:cNvPr>
              <p:cNvSpPr txBox="1"/>
              <p:nvPr/>
            </p:nvSpPr>
            <p:spPr>
              <a:xfrm>
                <a:off x="6610481" y="3187975"/>
                <a:ext cx="1130869" cy="382156"/>
              </a:xfrm>
              <a:prstGeom prst="rect">
                <a:avLst/>
              </a:prstGeom>
            </p:spPr>
            <p:txBody>
              <a:bodyPr vert="horz" wrap="square" lIns="0" tIns="12700" rIns="0" bIns="0" rtlCol="0">
                <a:spAutoFit/>
              </a:bodyPr>
              <a:lstStyle/>
              <a:p>
                <a:pPr marL="12700">
                  <a:lnSpc>
                    <a:spcPct val="100000"/>
                  </a:lnSpc>
                  <a:spcBef>
                    <a:spcPts val="100"/>
                  </a:spcBef>
                </a:pPr>
                <a:r>
                  <a:rPr lang="en-US" sz="2400" dirty="0">
                    <a:solidFill>
                      <a:schemeClr val="accent5">
                        <a:lumMod val="90000"/>
                      </a:schemeClr>
                    </a:solidFill>
                    <a:latin typeface="Verdana"/>
                    <a:cs typeface="Verdana"/>
                  </a:rPr>
                  <a:t>Quality</a:t>
                </a:r>
                <a:endParaRPr sz="2400" dirty="0">
                  <a:solidFill>
                    <a:schemeClr val="accent5">
                      <a:lumMod val="90000"/>
                    </a:schemeClr>
                  </a:solidFill>
                  <a:latin typeface="Verdana"/>
                  <a:cs typeface="Verdana"/>
                </a:endParaRPr>
              </a:p>
            </p:txBody>
          </p:sp>
          <p:grpSp>
            <p:nvGrpSpPr>
              <p:cNvPr id="5" name="Group 4">
                <a:extLst>
                  <a:ext uri="{FF2B5EF4-FFF2-40B4-BE49-F238E27FC236}">
                    <a16:creationId xmlns:a16="http://schemas.microsoft.com/office/drawing/2014/main" id="{950E8A42-3D02-DC26-F223-67BF994F2878}"/>
                  </a:ext>
                </a:extLst>
              </p:cNvPr>
              <p:cNvGrpSpPr/>
              <p:nvPr/>
            </p:nvGrpSpPr>
            <p:grpSpPr>
              <a:xfrm>
                <a:off x="680985" y="931121"/>
                <a:ext cx="7153179" cy="2953149"/>
                <a:chOff x="591775" y="923493"/>
                <a:chExt cx="7153179" cy="2953149"/>
              </a:xfrm>
            </p:grpSpPr>
            <p:sp>
              <p:nvSpPr>
                <p:cNvPr id="62" name="object 4">
                  <a:extLst>
                    <a:ext uri="{FF2B5EF4-FFF2-40B4-BE49-F238E27FC236}">
                      <a16:creationId xmlns:a16="http://schemas.microsoft.com/office/drawing/2014/main" id="{FB5E85E9-5067-AC75-29BE-6DF73100F565}"/>
                    </a:ext>
                  </a:extLst>
                </p:cNvPr>
                <p:cNvSpPr txBox="1"/>
                <p:nvPr/>
              </p:nvSpPr>
              <p:spPr>
                <a:xfrm>
                  <a:off x="1479281" y="2746402"/>
                  <a:ext cx="1365322" cy="259045"/>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chemeClr val="accent5">
                          <a:lumMod val="90000"/>
                        </a:schemeClr>
                      </a:solidFill>
                      <a:latin typeface="Verdana"/>
                      <a:cs typeface="Verdana"/>
                    </a:rPr>
                    <a:t>Collaborative</a:t>
                  </a:r>
                  <a:endParaRPr sz="1600" dirty="0">
                    <a:solidFill>
                      <a:schemeClr val="accent5">
                        <a:lumMod val="90000"/>
                      </a:schemeClr>
                    </a:solidFill>
                    <a:latin typeface="Verdana"/>
                    <a:cs typeface="Verdana"/>
                  </a:endParaRPr>
                </a:p>
              </p:txBody>
            </p:sp>
            <p:sp>
              <p:nvSpPr>
                <p:cNvPr id="63" name="object 4">
                  <a:extLst>
                    <a:ext uri="{FF2B5EF4-FFF2-40B4-BE49-F238E27FC236}">
                      <a16:creationId xmlns:a16="http://schemas.microsoft.com/office/drawing/2014/main" id="{C98444EF-D6AD-A468-024D-BA19E1B3649C}"/>
                    </a:ext>
                  </a:extLst>
                </p:cNvPr>
                <p:cNvSpPr txBox="1"/>
                <p:nvPr/>
              </p:nvSpPr>
              <p:spPr>
                <a:xfrm>
                  <a:off x="2938874" y="2448029"/>
                  <a:ext cx="1494588" cy="289823"/>
                </a:xfrm>
                <a:prstGeom prst="rect">
                  <a:avLst/>
                </a:prstGeom>
              </p:spPr>
              <p:txBody>
                <a:bodyPr vert="horz" wrap="square" lIns="0" tIns="12700" rIns="0" bIns="0" rtlCol="0">
                  <a:spAutoFit/>
                </a:bodyPr>
                <a:lstStyle/>
                <a:p>
                  <a:pPr marL="12700">
                    <a:lnSpc>
                      <a:spcPct val="100000"/>
                    </a:lnSpc>
                    <a:spcBef>
                      <a:spcPts val="100"/>
                    </a:spcBef>
                  </a:pPr>
                  <a:r>
                    <a:rPr lang="en-US" sz="1800" dirty="0">
                      <a:solidFill>
                        <a:schemeClr val="accent5">
                          <a:lumMod val="90000"/>
                        </a:schemeClr>
                      </a:solidFill>
                      <a:latin typeface="Verdana"/>
                      <a:cs typeface="Verdana"/>
                    </a:rPr>
                    <a:t>High Priority</a:t>
                  </a:r>
                  <a:endParaRPr sz="1800" dirty="0">
                    <a:solidFill>
                      <a:schemeClr val="accent5">
                        <a:lumMod val="90000"/>
                      </a:schemeClr>
                    </a:solidFill>
                    <a:latin typeface="Verdana"/>
                    <a:cs typeface="Verdana"/>
                  </a:endParaRPr>
                </a:p>
              </p:txBody>
            </p:sp>
            <p:grpSp>
              <p:nvGrpSpPr>
                <p:cNvPr id="4" name="Group 3">
                  <a:extLst>
                    <a:ext uri="{FF2B5EF4-FFF2-40B4-BE49-F238E27FC236}">
                      <a16:creationId xmlns:a16="http://schemas.microsoft.com/office/drawing/2014/main" id="{78FCBC1D-5488-F4C3-AA25-F1588628C309}"/>
                    </a:ext>
                  </a:extLst>
                </p:cNvPr>
                <p:cNvGrpSpPr/>
                <p:nvPr/>
              </p:nvGrpSpPr>
              <p:grpSpPr>
                <a:xfrm>
                  <a:off x="591775" y="923493"/>
                  <a:ext cx="7153179" cy="2953149"/>
                  <a:chOff x="659329" y="951860"/>
                  <a:chExt cx="7153179" cy="2953149"/>
                </a:xfrm>
              </p:grpSpPr>
              <p:grpSp>
                <p:nvGrpSpPr>
                  <p:cNvPr id="68" name="Group 8">
                    <a:extLst>
                      <a:ext uri="{FF2B5EF4-FFF2-40B4-BE49-F238E27FC236}">
                        <a16:creationId xmlns:a16="http://schemas.microsoft.com/office/drawing/2014/main" id="{E2EFB592-DC52-9D43-8B86-63674297DC57}"/>
                      </a:ext>
                    </a:extLst>
                  </p:cNvPr>
                  <p:cNvGrpSpPr/>
                  <p:nvPr/>
                </p:nvGrpSpPr>
                <p:grpSpPr>
                  <a:xfrm>
                    <a:off x="659329" y="951860"/>
                    <a:ext cx="7153179" cy="2953149"/>
                    <a:chOff x="702408" y="2831099"/>
                    <a:chExt cx="7153179" cy="2808637"/>
                  </a:xfrm>
                </p:grpSpPr>
                <p:sp>
                  <p:nvSpPr>
                    <p:cNvPr id="74" name="object 2">
                      <a:extLst>
                        <a:ext uri="{FF2B5EF4-FFF2-40B4-BE49-F238E27FC236}">
                          <a16:creationId xmlns:a16="http://schemas.microsoft.com/office/drawing/2014/main" id="{4A85260E-2066-0D47-9B8F-1CB8EB92A0AC}"/>
                        </a:ext>
                      </a:extLst>
                    </p:cNvPr>
                    <p:cNvSpPr txBox="1"/>
                    <p:nvPr/>
                  </p:nvSpPr>
                  <p:spPr>
                    <a:xfrm>
                      <a:off x="5489721" y="4378055"/>
                      <a:ext cx="1288620" cy="217098"/>
                    </a:xfrm>
                    <a:prstGeom prst="rect">
                      <a:avLst/>
                    </a:prstGeom>
                  </p:spPr>
                  <p:txBody>
                    <a:bodyPr vert="horz" wrap="square" lIns="0" tIns="12700" rIns="0" bIns="0" rtlCol="0">
                      <a:spAutoFit/>
                    </a:bodyPr>
                    <a:lstStyle/>
                    <a:p>
                      <a:pPr marL="12700">
                        <a:lnSpc>
                          <a:spcPct val="100000"/>
                        </a:lnSpc>
                        <a:spcBef>
                          <a:spcPts val="100"/>
                        </a:spcBef>
                      </a:pPr>
                      <a:r>
                        <a:rPr lang="en-US" sz="1400" spc="-10" dirty="0">
                          <a:solidFill>
                            <a:srgbClr val="C00000"/>
                          </a:solidFill>
                          <a:latin typeface="Verdana"/>
                          <a:cs typeface="Verdana"/>
                        </a:rPr>
                        <a:t>Patient-first</a:t>
                      </a:r>
                      <a:endParaRPr lang="en-US" sz="1400" dirty="0">
                        <a:solidFill>
                          <a:srgbClr val="C00000"/>
                        </a:solidFill>
                        <a:latin typeface="Verdana"/>
                        <a:cs typeface="Verdana"/>
                      </a:endParaRPr>
                    </a:p>
                  </p:txBody>
                </p:sp>
                <p:sp>
                  <p:nvSpPr>
                    <p:cNvPr id="81" name="object 3">
                      <a:extLst>
                        <a:ext uri="{FF2B5EF4-FFF2-40B4-BE49-F238E27FC236}">
                          <a16:creationId xmlns:a16="http://schemas.microsoft.com/office/drawing/2014/main" id="{54C379F1-4945-4C46-8428-05DA8DD31AB4}"/>
                        </a:ext>
                      </a:extLst>
                    </p:cNvPr>
                    <p:cNvSpPr txBox="1"/>
                    <p:nvPr/>
                  </p:nvSpPr>
                  <p:spPr>
                    <a:xfrm>
                      <a:off x="2179564" y="3473784"/>
                      <a:ext cx="904067" cy="480542"/>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rgbClr val="C00000"/>
                          </a:solidFill>
                          <a:latin typeface="Verdana"/>
                          <a:cs typeface="Verdana"/>
                        </a:rPr>
                        <a:t>Rapidly growing</a:t>
                      </a:r>
                      <a:endParaRPr sz="1600" baseline="30000" dirty="0">
                        <a:solidFill>
                          <a:srgbClr val="C00000"/>
                        </a:solidFill>
                        <a:latin typeface="Verdana"/>
                        <a:cs typeface="Verdana"/>
                      </a:endParaRPr>
                    </a:p>
                  </p:txBody>
                </p:sp>
                <p:sp>
                  <p:nvSpPr>
                    <p:cNvPr id="88" name="object 4">
                      <a:extLst>
                        <a:ext uri="{FF2B5EF4-FFF2-40B4-BE49-F238E27FC236}">
                          <a16:creationId xmlns:a16="http://schemas.microsoft.com/office/drawing/2014/main" id="{45722C94-8B10-0E4D-B682-07DFE210B51E}"/>
                        </a:ext>
                      </a:extLst>
                    </p:cNvPr>
                    <p:cNvSpPr txBox="1"/>
                    <p:nvPr/>
                  </p:nvSpPr>
                  <p:spPr>
                    <a:xfrm>
                      <a:off x="5181378" y="4672076"/>
                      <a:ext cx="970725" cy="173190"/>
                    </a:xfrm>
                    <a:prstGeom prst="rect">
                      <a:avLst/>
                    </a:prstGeom>
                  </p:spPr>
                  <p:txBody>
                    <a:bodyPr vert="horz" wrap="square" lIns="0" tIns="12700" rIns="0" bIns="0" rtlCol="0">
                      <a:spAutoFit/>
                    </a:bodyPr>
                    <a:lstStyle/>
                    <a:p>
                      <a:pPr marL="12700">
                        <a:lnSpc>
                          <a:spcPct val="100000"/>
                        </a:lnSpc>
                        <a:spcBef>
                          <a:spcPts val="100"/>
                        </a:spcBef>
                      </a:pPr>
                      <a:r>
                        <a:rPr lang="en-US" sz="1100" dirty="0">
                          <a:solidFill>
                            <a:srgbClr val="C00000"/>
                          </a:solidFill>
                          <a:latin typeface="Verdana"/>
                          <a:cs typeface="Verdana"/>
                        </a:rPr>
                        <a:t>Lentiviral</a:t>
                      </a:r>
                      <a:endParaRPr sz="1100" dirty="0">
                        <a:solidFill>
                          <a:srgbClr val="C00000"/>
                        </a:solidFill>
                        <a:latin typeface="Verdana"/>
                        <a:cs typeface="Verdana"/>
                      </a:endParaRPr>
                    </a:p>
                  </p:txBody>
                </p:sp>
                <p:sp>
                  <p:nvSpPr>
                    <p:cNvPr id="96" name="object 6">
                      <a:extLst>
                        <a:ext uri="{FF2B5EF4-FFF2-40B4-BE49-F238E27FC236}">
                          <a16:creationId xmlns:a16="http://schemas.microsoft.com/office/drawing/2014/main" id="{0B9F9587-7473-F242-BD02-C272BF5D5AEC}"/>
                        </a:ext>
                      </a:extLst>
                    </p:cNvPr>
                    <p:cNvSpPr txBox="1"/>
                    <p:nvPr/>
                  </p:nvSpPr>
                  <p:spPr>
                    <a:xfrm>
                      <a:off x="3100178" y="3861037"/>
                      <a:ext cx="2377234" cy="443711"/>
                    </a:xfrm>
                    <a:prstGeom prst="rect">
                      <a:avLst/>
                    </a:prstGeom>
                  </p:spPr>
                  <p:txBody>
                    <a:bodyPr vert="horz" wrap="square" lIns="0" tIns="12700" rIns="0" bIns="0" rtlCol="0">
                      <a:spAutoFit/>
                    </a:bodyPr>
                    <a:lstStyle/>
                    <a:p>
                      <a:pPr marL="12700">
                        <a:lnSpc>
                          <a:spcPct val="100000"/>
                        </a:lnSpc>
                        <a:spcBef>
                          <a:spcPts val="100"/>
                        </a:spcBef>
                      </a:pPr>
                      <a:r>
                        <a:rPr lang="en-US" sz="2800" spc="-15" dirty="0">
                          <a:solidFill>
                            <a:srgbClr val="C00000"/>
                          </a:solidFill>
                          <a:latin typeface="Verdana"/>
                          <a:cs typeface="Verdana"/>
                        </a:rPr>
                        <a:t>Purpose-built</a:t>
                      </a:r>
                      <a:endParaRPr sz="2800" dirty="0">
                        <a:solidFill>
                          <a:srgbClr val="C00000"/>
                        </a:solidFill>
                        <a:latin typeface="Verdana"/>
                        <a:cs typeface="Verdana"/>
                      </a:endParaRPr>
                    </a:p>
                  </p:txBody>
                </p:sp>
                <p:sp>
                  <p:nvSpPr>
                    <p:cNvPr id="104" name="object 8">
                      <a:extLst>
                        <a:ext uri="{FF2B5EF4-FFF2-40B4-BE49-F238E27FC236}">
                          <a16:creationId xmlns:a16="http://schemas.microsoft.com/office/drawing/2014/main" id="{900ADD67-F92E-1B4F-9D39-E01B9C623514}"/>
                        </a:ext>
                      </a:extLst>
                    </p:cNvPr>
                    <p:cNvSpPr txBox="1"/>
                    <p:nvPr/>
                  </p:nvSpPr>
                  <p:spPr>
                    <a:xfrm>
                      <a:off x="4515027" y="4337536"/>
                      <a:ext cx="851099" cy="539085"/>
                    </a:xfrm>
                    <a:prstGeom prst="rect">
                      <a:avLst/>
                    </a:prstGeom>
                  </p:spPr>
                  <p:txBody>
                    <a:bodyPr vert="horz" wrap="square" lIns="0" tIns="12700" rIns="0" bIns="0" rtlCol="0">
                      <a:spAutoFit/>
                    </a:bodyPr>
                    <a:lstStyle/>
                    <a:p>
                      <a:pPr marL="12700">
                        <a:lnSpc>
                          <a:spcPct val="100000"/>
                        </a:lnSpc>
                        <a:spcBef>
                          <a:spcPts val="100"/>
                        </a:spcBef>
                      </a:pPr>
                      <a:r>
                        <a:rPr lang="en-US" sz="1800" spc="-5" dirty="0">
                          <a:solidFill>
                            <a:srgbClr val="C00000"/>
                          </a:solidFill>
                          <a:latin typeface="Verdana"/>
                          <a:cs typeface="Verdana"/>
                        </a:rPr>
                        <a:t>Cutting Edge</a:t>
                      </a:r>
                      <a:endParaRPr sz="1800" dirty="0">
                        <a:solidFill>
                          <a:srgbClr val="C00000"/>
                        </a:solidFill>
                        <a:latin typeface="Verdana"/>
                        <a:cs typeface="Verdana"/>
                      </a:endParaRPr>
                    </a:p>
                  </p:txBody>
                </p:sp>
                <p:sp>
                  <p:nvSpPr>
                    <p:cNvPr id="105" name="object 10">
                      <a:extLst>
                        <a:ext uri="{FF2B5EF4-FFF2-40B4-BE49-F238E27FC236}">
                          <a16:creationId xmlns:a16="http://schemas.microsoft.com/office/drawing/2014/main" id="{4FAA9F8A-747B-6846-8A8C-698F2D42378D}"/>
                        </a:ext>
                      </a:extLst>
                    </p:cNvPr>
                    <p:cNvSpPr txBox="1"/>
                    <p:nvPr/>
                  </p:nvSpPr>
                  <p:spPr>
                    <a:xfrm>
                      <a:off x="3822209" y="5059905"/>
                      <a:ext cx="828669" cy="320601"/>
                    </a:xfrm>
                    <a:prstGeom prst="rect">
                      <a:avLst/>
                    </a:prstGeom>
                  </p:spPr>
                  <p:txBody>
                    <a:bodyPr vert="horz" wrap="square" lIns="0" tIns="12700" rIns="0" bIns="0" rtlCol="0">
                      <a:spAutoFit/>
                    </a:bodyPr>
                    <a:lstStyle/>
                    <a:p>
                      <a:pPr marL="12700">
                        <a:lnSpc>
                          <a:spcPct val="100000"/>
                        </a:lnSpc>
                        <a:spcBef>
                          <a:spcPts val="100"/>
                        </a:spcBef>
                      </a:pPr>
                      <a:endParaRPr sz="2000">
                        <a:latin typeface="Verdana"/>
                        <a:cs typeface="Verdana"/>
                      </a:endParaRPr>
                    </a:p>
                  </p:txBody>
                </p:sp>
                <p:sp>
                  <p:nvSpPr>
                    <p:cNvPr id="108" name="object 15">
                      <a:extLst>
                        <a:ext uri="{FF2B5EF4-FFF2-40B4-BE49-F238E27FC236}">
                          <a16:creationId xmlns:a16="http://schemas.microsoft.com/office/drawing/2014/main" id="{9C7D9D01-F058-ED47-A411-69D40ABE36A9}"/>
                        </a:ext>
                      </a:extLst>
                    </p:cNvPr>
                    <p:cNvSpPr txBox="1"/>
                    <p:nvPr/>
                  </p:nvSpPr>
                  <p:spPr>
                    <a:xfrm>
                      <a:off x="3123961" y="2831099"/>
                      <a:ext cx="1759283" cy="212879"/>
                    </a:xfrm>
                    <a:prstGeom prst="rect">
                      <a:avLst/>
                    </a:prstGeom>
                  </p:spPr>
                  <p:txBody>
                    <a:bodyPr vert="horz" wrap="square" lIns="0" tIns="12700" rIns="0" bIns="0" rtlCol="0">
                      <a:spAutoFit/>
                    </a:bodyPr>
                    <a:lstStyle/>
                    <a:p>
                      <a:pPr marL="12700">
                        <a:lnSpc>
                          <a:spcPct val="100000"/>
                        </a:lnSpc>
                        <a:spcBef>
                          <a:spcPts val="100"/>
                        </a:spcBef>
                      </a:pPr>
                      <a:r>
                        <a:rPr lang="en-US" sz="1300" dirty="0">
                          <a:solidFill>
                            <a:srgbClr val="C00000"/>
                          </a:solidFill>
                          <a:latin typeface="Verdana"/>
                          <a:cs typeface="Verdana"/>
                        </a:rPr>
                        <a:t>Cell &amp; Gene therapy</a:t>
                      </a:r>
                      <a:endParaRPr sz="1300" dirty="0">
                        <a:solidFill>
                          <a:srgbClr val="C00000"/>
                        </a:solidFill>
                        <a:latin typeface="Verdana"/>
                        <a:cs typeface="Verdana"/>
                      </a:endParaRPr>
                    </a:p>
                  </p:txBody>
                </p:sp>
                <p:sp>
                  <p:nvSpPr>
                    <p:cNvPr id="109" name="object 16">
                      <a:extLst>
                        <a:ext uri="{FF2B5EF4-FFF2-40B4-BE49-F238E27FC236}">
                          <a16:creationId xmlns:a16="http://schemas.microsoft.com/office/drawing/2014/main" id="{88A3402F-FE02-6241-B59A-F711C724D3E1}"/>
                        </a:ext>
                      </a:extLst>
                    </p:cNvPr>
                    <p:cNvSpPr txBox="1"/>
                    <p:nvPr/>
                  </p:nvSpPr>
                  <p:spPr>
                    <a:xfrm>
                      <a:off x="1502708" y="3530622"/>
                      <a:ext cx="537232" cy="187826"/>
                    </a:xfrm>
                    <a:prstGeom prst="rect">
                      <a:avLst/>
                    </a:prstGeom>
                  </p:spPr>
                  <p:txBody>
                    <a:bodyPr vert="horz" wrap="square" lIns="0" tIns="12700" rIns="0" bIns="0" rtlCol="0">
                      <a:spAutoFit/>
                    </a:bodyPr>
                    <a:lstStyle/>
                    <a:p>
                      <a:pPr marL="12700">
                        <a:lnSpc>
                          <a:spcPct val="100000"/>
                        </a:lnSpc>
                        <a:spcBef>
                          <a:spcPts val="100"/>
                        </a:spcBef>
                      </a:pPr>
                      <a:r>
                        <a:rPr lang="en-US" sz="1200" spc="-65" dirty="0">
                          <a:solidFill>
                            <a:srgbClr val="C00000"/>
                          </a:solidFill>
                          <a:latin typeface="Verdana"/>
                          <a:cs typeface="Verdana"/>
                        </a:rPr>
                        <a:t>CDMO</a:t>
                      </a:r>
                      <a:endParaRPr sz="1200" dirty="0">
                        <a:solidFill>
                          <a:srgbClr val="C00000"/>
                        </a:solidFill>
                        <a:latin typeface="Verdana"/>
                        <a:cs typeface="Verdana"/>
                      </a:endParaRPr>
                    </a:p>
                  </p:txBody>
                </p:sp>
                <p:sp>
                  <p:nvSpPr>
                    <p:cNvPr id="112" name="object 24">
                      <a:extLst>
                        <a:ext uri="{FF2B5EF4-FFF2-40B4-BE49-F238E27FC236}">
                          <a16:creationId xmlns:a16="http://schemas.microsoft.com/office/drawing/2014/main" id="{BEA9421E-6E1C-C644-87B8-2C8EEE59D973}"/>
                        </a:ext>
                      </a:extLst>
                    </p:cNvPr>
                    <p:cNvSpPr txBox="1"/>
                    <p:nvPr/>
                  </p:nvSpPr>
                  <p:spPr>
                    <a:xfrm>
                      <a:off x="825314" y="5232449"/>
                      <a:ext cx="1998124" cy="228268"/>
                    </a:xfrm>
                    <a:prstGeom prst="rect">
                      <a:avLst/>
                    </a:prstGeom>
                  </p:spPr>
                  <p:txBody>
                    <a:bodyPr vert="horz" wrap="square" lIns="0" tIns="12700" rIns="0" bIns="0" rtlCol="0">
                      <a:spAutoFit/>
                    </a:bodyPr>
                    <a:lstStyle/>
                    <a:p>
                      <a:pPr marL="12700">
                        <a:lnSpc>
                          <a:spcPct val="100000"/>
                        </a:lnSpc>
                        <a:spcBef>
                          <a:spcPts val="100"/>
                        </a:spcBef>
                      </a:pPr>
                      <a:r>
                        <a:rPr lang="en-US" sz="1400" dirty="0">
                          <a:solidFill>
                            <a:srgbClr val="C00000"/>
                          </a:solidFill>
                          <a:latin typeface="Verdana" panose="020B0604030504040204" pitchFamily="34" charset="0"/>
                          <a:ea typeface="Verdana" panose="020B0604030504040204" pitchFamily="34" charset="0"/>
                          <a:cs typeface="Verdana" panose="020B0604030504040204" pitchFamily="34" charset="0"/>
                        </a:rPr>
                        <a:t>CGMP Manufacturing</a:t>
                      </a:r>
                      <a:endParaRPr sz="1400" dirty="0">
                        <a:solidFill>
                          <a:srgbClr val="C00000"/>
                        </a:solidFill>
                        <a:latin typeface="Verdana"/>
                        <a:cs typeface="Verdana"/>
                      </a:endParaRPr>
                    </a:p>
                  </p:txBody>
                </p:sp>
                <p:sp>
                  <p:nvSpPr>
                    <p:cNvPr id="114" name="object 27">
                      <a:extLst>
                        <a:ext uri="{FF2B5EF4-FFF2-40B4-BE49-F238E27FC236}">
                          <a16:creationId xmlns:a16="http://schemas.microsoft.com/office/drawing/2014/main" id="{EBE6D055-254E-5A45-B5DC-946D9F352535}"/>
                        </a:ext>
                      </a:extLst>
                    </p:cNvPr>
                    <p:cNvSpPr txBox="1"/>
                    <p:nvPr/>
                  </p:nvSpPr>
                  <p:spPr>
                    <a:xfrm>
                      <a:off x="4851987" y="2891204"/>
                      <a:ext cx="1151655" cy="392727"/>
                    </a:xfrm>
                    <a:prstGeom prst="rect">
                      <a:avLst/>
                    </a:prstGeom>
                  </p:spPr>
                  <p:txBody>
                    <a:bodyPr vert="horz" wrap="square" lIns="0" tIns="12700" rIns="0" bIns="0" rtlCol="0">
                      <a:spAutoFit/>
                    </a:bodyPr>
                    <a:lstStyle/>
                    <a:p>
                      <a:pPr marL="12700">
                        <a:lnSpc>
                          <a:spcPct val="100000"/>
                        </a:lnSpc>
                        <a:spcBef>
                          <a:spcPts val="100"/>
                        </a:spcBef>
                      </a:pPr>
                      <a:r>
                        <a:rPr lang="en-US" sz="1300" dirty="0">
                          <a:solidFill>
                            <a:srgbClr val="C00000"/>
                          </a:solidFill>
                          <a:latin typeface="Verdana"/>
                          <a:cs typeface="Verdana"/>
                        </a:rPr>
                        <a:t>Compliance Record</a:t>
                      </a:r>
                      <a:endParaRPr sz="1300" dirty="0">
                        <a:solidFill>
                          <a:srgbClr val="C00000"/>
                        </a:solidFill>
                        <a:latin typeface="Verdana"/>
                        <a:cs typeface="Verdana"/>
                      </a:endParaRPr>
                    </a:p>
                  </p:txBody>
                </p:sp>
                <p:sp>
                  <p:nvSpPr>
                    <p:cNvPr id="115" name="object 27">
                      <a:extLst>
                        <a:ext uri="{FF2B5EF4-FFF2-40B4-BE49-F238E27FC236}">
                          <a16:creationId xmlns:a16="http://schemas.microsoft.com/office/drawing/2014/main" id="{7FB6BAC7-B843-A345-93DD-970CF440299F}"/>
                        </a:ext>
                      </a:extLst>
                    </p:cNvPr>
                    <p:cNvSpPr txBox="1"/>
                    <p:nvPr/>
                  </p:nvSpPr>
                  <p:spPr>
                    <a:xfrm>
                      <a:off x="979937" y="4161698"/>
                      <a:ext cx="871739" cy="421998"/>
                    </a:xfrm>
                    <a:prstGeom prst="rect">
                      <a:avLst/>
                    </a:prstGeom>
                  </p:spPr>
                  <p:txBody>
                    <a:bodyPr vert="horz" wrap="square" lIns="0" tIns="12700" rIns="0" bIns="0" rtlCol="0">
                      <a:spAutoFit/>
                    </a:bodyPr>
                    <a:lstStyle/>
                    <a:p>
                      <a:pPr marL="12700">
                        <a:lnSpc>
                          <a:spcPct val="100000"/>
                        </a:lnSpc>
                      </a:pPr>
                      <a:r>
                        <a:rPr lang="en-US" sz="1400" dirty="0">
                          <a:solidFill>
                            <a:srgbClr val="C00000"/>
                          </a:solidFill>
                          <a:latin typeface="Verdana"/>
                          <a:cs typeface="Verdana"/>
                        </a:rPr>
                        <a:t>Quality Systems</a:t>
                      </a:r>
                      <a:endParaRPr sz="1400" dirty="0">
                        <a:solidFill>
                          <a:srgbClr val="C00000"/>
                        </a:solidFill>
                        <a:latin typeface="Verdana"/>
                        <a:cs typeface="Verdana"/>
                      </a:endParaRPr>
                    </a:p>
                  </p:txBody>
                </p:sp>
                <p:sp>
                  <p:nvSpPr>
                    <p:cNvPr id="116" name="object 27">
                      <a:extLst>
                        <a:ext uri="{FF2B5EF4-FFF2-40B4-BE49-F238E27FC236}">
                          <a16:creationId xmlns:a16="http://schemas.microsoft.com/office/drawing/2014/main" id="{234F891C-BA7F-8547-AEBD-6E0FBE3BC66C}"/>
                        </a:ext>
                      </a:extLst>
                    </p:cNvPr>
                    <p:cNvSpPr txBox="1"/>
                    <p:nvPr/>
                  </p:nvSpPr>
                  <p:spPr>
                    <a:xfrm>
                      <a:off x="2059901" y="4321220"/>
                      <a:ext cx="955875" cy="259045"/>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rgbClr val="C00000"/>
                          </a:solidFill>
                          <a:latin typeface="Verdana"/>
                          <a:cs typeface="Verdana"/>
                        </a:rPr>
                        <a:t>Optimal</a:t>
                      </a:r>
                      <a:endParaRPr sz="1600" dirty="0">
                        <a:solidFill>
                          <a:srgbClr val="C00000"/>
                        </a:solidFill>
                        <a:latin typeface="Verdana"/>
                        <a:cs typeface="Verdana"/>
                      </a:endParaRPr>
                    </a:p>
                  </p:txBody>
                </p:sp>
                <p:sp>
                  <p:nvSpPr>
                    <p:cNvPr id="118" name="object 3">
                      <a:extLst>
                        <a:ext uri="{FF2B5EF4-FFF2-40B4-BE49-F238E27FC236}">
                          <a16:creationId xmlns:a16="http://schemas.microsoft.com/office/drawing/2014/main" id="{749697B3-5507-2047-81BB-2EBDA3CFC0ED}"/>
                        </a:ext>
                      </a:extLst>
                    </p:cNvPr>
                    <p:cNvSpPr txBox="1"/>
                    <p:nvPr/>
                  </p:nvSpPr>
                  <p:spPr>
                    <a:xfrm>
                      <a:off x="2800076" y="5129404"/>
                      <a:ext cx="1662003" cy="275641"/>
                    </a:xfrm>
                    <a:prstGeom prst="rect">
                      <a:avLst/>
                    </a:prstGeom>
                  </p:spPr>
                  <p:txBody>
                    <a:bodyPr vert="horz" wrap="square" lIns="0" tIns="12700" rIns="0" bIns="0" rtlCol="0">
                      <a:spAutoFit/>
                    </a:bodyPr>
                    <a:lstStyle/>
                    <a:p>
                      <a:pPr marL="12700">
                        <a:lnSpc>
                          <a:spcPct val="100000"/>
                        </a:lnSpc>
                        <a:spcBef>
                          <a:spcPts val="100"/>
                        </a:spcBef>
                      </a:pPr>
                      <a:r>
                        <a:rPr lang="en-US" sz="1800" dirty="0">
                          <a:solidFill>
                            <a:srgbClr val="C00000"/>
                          </a:solidFill>
                          <a:latin typeface="Verdana"/>
                          <a:cs typeface="Verdana"/>
                        </a:rPr>
                        <a:t>Plasmid DNA</a:t>
                      </a:r>
                      <a:endParaRPr sz="1800" dirty="0">
                        <a:solidFill>
                          <a:srgbClr val="C00000"/>
                        </a:solidFill>
                        <a:latin typeface="Verdana"/>
                        <a:cs typeface="Verdana"/>
                      </a:endParaRPr>
                    </a:p>
                  </p:txBody>
                </p:sp>
                <p:sp>
                  <p:nvSpPr>
                    <p:cNvPr id="121" name="object 24">
                      <a:extLst>
                        <a:ext uri="{FF2B5EF4-FFF2-40B4-BE49-F238E27FC236}">
                          <a16:creationId xmlns:a16="http://schemas.microsoft.com/office/drawing/2014/main" id="{C8197E46-B81F-EA48-A861-E6138E4F03D2}"/>
                        </a:ext>
                      </a:extLst>
                    </p:cNvPr>
                    <p:cNvSpPr txBox="1"/>
                    <p:nvPr/>
                  </p:nvSpPr>
                  <p:spPr>
                    <a:xfrm>
                      <a:off x="6860103" y="4025505"/>
                      <a:ext cx="995484" cy="202462"/>
                    </a:xfrm>
                    <a:prstGeom prst="rect">
                      <a:avLst/>
                    </a:prstGeom>
                  </p:spPr>
                  <p:txBody>
                    <a:bodyPr vert="horz" wrap="square" lIns="0" tIns="12700" rIns="0" bIns="0" rtlCol="0">
                      <a:spAutoFit/>
                    </a:bodyPr>
                    <a:lstStyle/>
                    <a:p>
                      <a:pPr marL="12700">
                        <a:spcBef>
                          <a:spcPts val="100"/>
                        </a:spcBef>
                      </a:pPr>
                      <a:r>
                        <a:rPr lang="en-US" sz="1300" spc="-5" dirty="0">
                          <a:solidFill>
                            <a:srgbClr val="C00000"/>
                          </a:solidFill>
                          <a:latin typeface="Verdana"/>
                          <a:cs typeface="Verdana"/>
                        </a:rPr>
                        <a:t>Dedicated</a:t>
                      </a:r>
                      <a:endParaRPr sz="1300" dirty="0">
                        <a:solidFill>
                          <a:srgbClr val="C00000"/>
                        </a:solidFill>
                        <a:latin typeface="Verdana"/>
                        <a:cs typeface="Verdana"/>
                      </a:endParaRPr>
                    </a:p>
                  </p:txBody>
                </p:sp>
                <p:sp>
                  <p:nvSpPr>
                    <p:cNvPr id="122" name="object 8">
                      <a:extLst>
                        <a:ext uri="{FF2B5EF4-FFF2-40B4-BE49-F238E27FC236}">
                          <a16:creationId xmlns:a16="http://schemas.microsoft.com/office/drawing/2014/main" id="{DCC55170-B326-1F45-97F4-88035BD9767C}"/>
                        </a:ext>
                      </a:extLst>
                    </p:cNvPr>
                    <p:cNvSpPr txBox="1"/>
                    <p:nvPr/>
                  </p:nvSpPr>
                  <p:spPr>
                    <a:xfrm>
                      <a:off x="3670129" y="3079993"/>
                      <a:ext cx="537001" cy="173190"/>
                    </a:xfrm>
                    <a:prstGeom prst="rect">
                      <a:avLst/>
                    </a:prstGeom>
                  </p:spPr>
                  <p:txBody>
                    <a:bodyPr vert="horz" wrap="square" lIns="0" tIns="12700" rIns="0" bIns="0" rtlCol="0">
                      <a:spAutoFit/>
                    </a:bodyPr>
                    <a:lstStyle/>
                    <a:p>
                      <a:pPr marL="12700">
                        <a:lnSpc>
                          <a:spcPct val="100000"/>
                        </a:lnSpc>
                        <a:spcBef>
                          <a:spcPts val="100"/>
                        </a:spcBef>
                      </a:pPr>
                      <a:r>
                        <a:rPr lang="en-US" sz="1100" spc="-5" dirty="0">
                          <a:solidFill>
                            <a:srgbClr val="C00000"/>
                          </a:solidFill>
                          <a:latin typeface="Verdana"/>
                          <a:cs typeface="Verdana"/>
                        </a:rPr>
                        <a:t>Value</a:t>
                      </a:r>
                      <a:endParaRPr sz="1100" dirty="0">
                        <a:solidFill>
                          <a:srgbClr val="C00000"/>
                        </a:solidFill>
                        <a:latin typeface="Verdana"/>
                        <a:cs typeface="Verdana"/>
                      </a:endParaRPr>
                    </a:p>
                  </p:txBody>
                </p:sp>
                <p:sp>
                  <p:nvSpPr>
                    <p:cNvPr id="123" name="object 10">
                      <a:extLst>
                        <a:ext uri="{FF2B5EF4-FFF2-40B4-BE49-F238E27FC236}">
                          <a16:creationId xmlns:a16="http://schemas.microsoft.com/office/drawing/2014/main" id="{27E5D6BC-2EB0-D64B-B529-309174AF085D}"/>
                        </a:ext>
                      </a:extLst>
                    </p:cNvPr>
                    <p:cNvSpPr txBox="1"/>
                    <p:nvPr/>
                  </p:nvSpPr>
                  <p:spPr>
                    <a:xfrm>
                      <a:off x="3156291" y="3261277"/>
                      <a:ext cx="1494587" cy="597627"/>
                    </a:xfrm>
                    <a:prstGeom prst="rect">
                      <a:avLst/>
                    </a:prstGeom>
                  </p:spPr>
                  <p:txBody>
                    <a:bodyPr vert="horz" wrap="square" lIns="0" tIns="12700" rIns="0" bIns="0" rtlCol="0">
                      <a:spAutoFit/>
                    </a:bodyPr>
                    <a:lstStyle/>
                    <a:p>
                      <a:pPr marL="12700">
                        <a:lnSpc>
                          <a:spcPct val="100000"/>
                        </a:lnSpc>
                        <a:spcBef>
                          <a:spcPts val="100"/>
                        </a:spcBef>
                      </a:pPr>
                      <a:r>
                        <a:rPr lang="en-US" sz="2000" dirty="0">
                          <a:solidFill>
                            <a:schemeClr val="accent5">
                              <a:lumMod val="90000"/>
                            </a:schemeClr>
                          </a:solidFill>
                          <a:latin typeface="Verdana"/>
                          <a:cs typeface="Verdana"/>
                        </a:rPr>
                        <a:t>Regulatory excellence</a:t>
                      </a:r>
                      <a:endParaRPr sz="2000" dirty="0">
                        <a:solidFill>
                          <a:schemeClr val="accent5">
                            <a:lumMod val="90000"/>
                          </a:schemeClr>
                        </a:solidFill>
                        <a:latin typeface="Verdana"/>
                        <a:cs typeface="Verdana"/>
                      </a:endParaRPr>
                    </a:p>
                  </p:txBody>
                </p:sp>
                <p:sp>
                  <p:nvSpPr>
                    <p:cNvPr id="124" name="object 24">
                      <a:extLst>
                        <a:ext uri="{FF2B5EF4-FFF2-40B4-BE49-F238E27FC236}">
                          <a16:creationId xmlns:a16="http://schemas.microsoft.com/office/drawing/2014/main" id="{41BE5F08-C2FB-1E4E-86DA-164123C0AEEC}"/>
                        </a:ext>
                      </a:extLst>
                    </p:cNvPr>
                    <p:cNvSpPr txBox="1"/>
                    <p:nvPr/>
                  </p:nvSpPr>
                  <p:spPr>
                    <a:xfrm>
                      <a:off x="702408" y="4706737"/>
                      <a:ext cx="970751" cy="335989"/>
                    </a:xfrm>
                    <a:prstGeom prst="rect">
                      <a:avLst/>
                    </a:prstGeom>
                  </p:spPr>
                  <p:txBody>
                    <a:bodyPr vert="horz" wrap="square" lIns="0" tIns="12700" rIns="0" bIns="0" rtlCol="0">
                      <a:spAutoFit/>
                    </a:bodyPr>
                    <a:lstStyle/>
                    <a:p>
                      <a:pPr marL="12700">
                        <a:lnSpc>
                          <a:spcPct val="100000"/>
                        </a:lnSpc>
                        <a:spcBef>
                          <a:spcPts val="100"/>
                        </a:spcBef>
                      </a:pPr>
                      <a:r>
                        <a:rPr lang="en-US" spc="-5" dirty="0">
                          <a:solidFill>
                            <a:srgbClr val="C00000"/>
                          </a:solidFill>
                          <a:latin typeface="Verdana"/>
                          <a:cs typeface="Verdana"/>
                        </a:rPr>
                        <a:t>Process Development</a:t>
                      </a:r>
                      <a:endParaRPr dirty="0">
                        <a:solidFill>
                          <a:srgbClr val="C00000"/>
                        </a:solidFill>
                        <a:latin typeface="Verdana"/>
                        <a:cs typeface="Verdana"/>
                      </a:endParaRPr>
                    </a:p>
                  </p:txBody>
                </p:sp>
                <p:sp>
                  <p:nvSpPr>
                    <p:cNvPr id="125" name="object 10">
                      <a:extLst>
                        <a:ext uri="{FF2B5EF4-FFF2-40B4-BE49-F238E27FC236}">
                          <a16:creationId xmlns:a16="http://schemas.microsoft.com/office/drawing/2014/main" id="{0E624717-6811-3347-BDBA-F7229F2218D4}"/>
                        </a:ext>
                      </a:extLst>
                    </p:cNvPr>
                    <p:cNvSpPr txBox="1"/>
                    <p:nvPr/>
                  </p:nvSpPr>
                  <p:spPr>
                    <a:xfrm>
                      <a:off x="2295960" y="5451910"/>
                      <a:ext cx="2053728" cy="187826"/>
                    </a:xfrm>
                    <a:prstGeom prst="rect">
                      <a:avLst/>
                    </a:prstGeom>
                  </p:spPr>
                  <p:txBody>
                    <a:bodyPr vert="horz" wrap="square" lIns="0" tIns="12700" rIns="0" bIns="0" rtlCol="0">
                      <a:spAutoFit/>
                    </a:bodyPr>
                    <a:lstStyle/>
                    <a:p>
                      <a:pPr marL="12700">
                        <a:spcBef>
                          <a:spcPts val="100"/>
                        </a:spcBef>
                      </a:pPr>
                      <a:r>
                        <a:rPr lang="en-US" sz="1200" dirty="0">
                          <a:solidFill>
                            <a:srgbClr val="C00000"/>
                          </a:solidFill>
                          <a:latin typeface="Verdana"/>
                          <a:cs typeface="Verdana"/>
                        </a:rPr>
                        <a:t>CGMP Cell &amp; Viral Banking</a:t>
                      </a:r>
                    </a:p>
                  </p:txBody>
                </p:sp>
                <p:sp>
                  <p:nvSpPr>
                    <p:cNvPr id="126" name="object 2">
                      <a:extLst>
                        <a:ext uri="{FF2B5EF4-FFF2-40B4-BE49-F238E27FC236}">
                          <a16:creationId xmlns:a16="http://schemas.microsoft.com/office/drawing/2014/main" id="{2757E5F8-79D6-784A-AF0F-2D05B87C90E0}"/>
                        </a:ext>
                      </a:extLst>
                    </p:cNvPr>
                    <p:cNvSpPr txBox="1"/>
                    <p:nvPr/>
                  </p:nvSpPr>
                  <p:spPr>
                    <a:xfrm>
                      <a:off x="3501318" y="4837053"/>
                      <a:ext cx="1190195" cy="304912"/>
                    </a:xfrm>
                    <a:prstGeom prst="rect">
                      <a:avLst/>
                    </a:prstGeom>
                  </p:spPr>
                  <p:txBody>
                    <a:bodyPr vert="horz" wrap="square" lIns="0" tIns="12700" rIns="0" bIns="0" rtlCol="0">
                      <a:spAutoFit/>
                    </a:bodyPr>
                    <a:lstStyle/>
                    <a:p>
                      <a:pPr marL="12700">
                        <a:lnSpc>
                          <a:spcPct val="100000"/>
                        </a:lnSpc>
                        <a:spcBef>
                          <a:spcPts val="100"/>
                        </a:spcBef>
                      </a:pPr>
                      <a:r>
                        <a:rPr lang="en-US" sz="2000" spc="-10" dirty="0">
                          <a:solidFill>
                            <a:srgbClr val="C00000"/>
                          </a:solidFill>
                          <a:latin typeface="Verdana"/>
                          <a:cs typeface="Verdana"/>
                        </a:rPr>
                        <a:t>Capacity</a:t>
                      </a:r>
                      <a:endParaRPr lang="en-US" sz="2000" dirty="0">
                        <a:solidFill>
                          <a:srgbClr val="C00000"/>
                        </a:solidFill>
                        <a:latin typeface="Verdana"/>
                        <a:cs typeface="Verdana"/>
                      </a:endParaRPr>
                    </a:p>
                  </p:txBody>
                </p:sp>
                <p:sp>
                  <p:nvSpPr>
                    <p:cNvPr id="128" name="object 6">
                      <a:extLst>
                        <a:ext uri="{FF2B5EF4-FFF2-40B4-BE49-F238E27FC236}">
                          <a16:creationId xmlns:a16="http://schemas.microsoft.com/office/drawing/2014/main" id="{19B69EA7-764F-B544-B427-928AC06E808A}"/>
                        </a:ext>
                      </a:extLst>
                    </p:cNvPr>
                    <p:cNvSpPr txBox="1"/>
                    <p:nvPr/>
                  </p:nvSpPr>
                  <p:spPr>
                    <a:xfrm>
                      <a:off x="5441138" y="3410492"/>
                      <a:ext cx="1213329" cy="318878"/>
                    </a:xfrm>
                    <a:prstGeom prst="rect">
                      <a:avLst/>
                    </a:prstGeom>
                  </p:spPr>
                  <p:txBody>
                    <a:bodyPr vert="horz" wrap="square" lIns="0" tIns="12700" rIns="0" bIns="0" rtlCol="0">
                      <a:spAutoFit/>
                    </a:bodyPr>
                    <a:lstStyle/>
                    <a:p>
                      <a:pPr marL="12700">
                        <a:lnSpc>
                          <a:spcPts val="2800"/>
                        </a:lnSpc>
                        <a:spcBef>
                          <a:spcPts val="100"/>
                        </a:spcBef>
                      </a:pPr>
                      <a:r>
                        <a:rPr lang="en-US" sz="2000" spc="-15" dirty="0">
                          <a:solidFill>
                            <a:srgbClr val="C00000"/>
                          </a:solidFill>
                          <a:latin typeface="Verdana"/>
                          <a:cs typeface="Verdana"/>
                        </a:rPr>
                        <a:t>Visionary</a:t>
                      </a:r>
                      <a:endParaRPr sz="2000" dirty="0">
                        <a:solidFill>
                          <a:srgbClr val="C00000"/>
                        </a:solidFill>
                        <a:latin typeface="Verdana"/>
                        <a:cs typeface="Verdana"/>
                      </a:endParaRPr>
                    </a:p>
                  </p:txBody>
                </p:sp>
                <p:sp>
                  <p:nvSpPr>
                    <p:cNvPr id="129" name="object 27">
                      <a:extLst>
                        <a:ext uri="{FF2B5EF4-FFF2-40B4-BE49-F238E27FC236}">
                          <a16:creationId xmlns:a16="http://schemas.microsoft.com/office/drawing/2014/main" id="{F65D99E5-F1A0-FE45-A301-9006C041A626}"/>
                        </a:ext>
                      </a:extLst>
                    </p:cNvPr>
                    <p:cNvSpPr txBox="1"/>
                    <p:nvPr/>
                  </p:nvSpPr>
                  <p:spPr>
                    <a:xfrm>
                      <a:off x="5866664" y="3113462"/>
                      <a:ext cx="1229149" cy="202462"/>
                    </a:xfrm>
                    <a:prstGeom prst="rect">
                      <a:avLst/>
                    </a:prstGeom>
                  </p:spPr>
                  <p:txBody>
                    <a:bodyPr vert="horz" wrap="square" lIns="0" tIns="12700" rIns="0" bIns="0" rtlCol="0">
                      <a:spAutoFit/>
                    </a:bodyPr>
                    <a:lstStyle/>
                    <a:p>
                      <a:pPr marL="12700">
                        <a:lnSpc>
                          <a:spcPct val="100000"/>
                        </a:lnSpc>
                        <a:spcBef>
                          <a:spcPts val="100"/>
                        </a:spcBef>
                      </a:pPr>
                      <a:r>
                        <a:rPr lang="en-US" sz="1300" dirty="0">
                          <a:solidFill>
                            <a:srgbClr val="C00000"/>
                          </a:solidFill>
                          <a:latin typeface="Verdana"/>
                          <a:cs typeface="Verdana"/>
                        </a:rPr>
                        <a:t>Safety</a:t>
                      </a:r>
                      <a:endParaRPr sz="1300" i="1" dirty="0">
                        <a:solidFill>
                          <a:srgbClr val="C00000"/>
                        </a:solidFill>
                        <a:latin typeface="Verdana"/>
                        <a:cs typeface="Verdana"/>
                      </a:endParaRPr>
                    </a:p>
                  </p:txBody>
                </p:sp>
                <p:sp>
                  <p:nvSpPr>
                    <p:cNvPr id="130" name="object 4">
                      <a:extLst>
                        <a:ext uri="{FF2B5EF4-FFF2-40B4-BE49-F238E27FC236}">
                          <a16:creationId xmlns:a16="http://schemas.microsoft.com/office/drawing/2014/main" id="{6EEC8458-57DB-1546-8455-5DD5CAEA6DF0}"/>
                        </a:ext>
                      </a:extLst>
                    </p:cNvPr>
                    <p:cNvSpPr txBox="1"/>
                    <p:nvPr/>
                  </p:nvSpPr>
                  <p:spPr>
                    <a:xfrm>
                      <a:off x="780156" y="3507653"/>
                      <a:ext cx="1312554" cy="597627"/>
                    </a:xfrm>
                    <a:prstGeom prst="rect">
                      <a:avLst/>
                    </a:prstGeom>
                  </p:spPr>
                  <p:txBody>
                    <a:bodyPr vert="horz" wrap="square" lIns="0" tIns="12700" rIns="0" bIns="0" rtlCol="0">
                      <a:spAutoFit/>
                    </a:bodyPr>
                    <a:lstStyle/>
                    <a:p>
                      <a:pPr marL="12700">
                        <a:lnSpc>
                          <a:spcPts val="2400"/>
                        </a:lnSpc>
                      </a:pPr>
                      <a:r>
                        <a:rPr lang="en-US" sz="2000" dirty="0">
                          <a:solidFill>
                            <a:srgbClr val="C00000"/>
                          </a:solidFill>
                          <a:latin typeface="Verdana"/>
                          <a:cs typeface="Verdana"/>
                        </a:rPr>
                        <a:t>New Modalities</a:t>
                      </a:r>
                      <a:endParaRPr sz="2000" baseline="30000" dirty="0">
                        <a:solidFill>
                          <a:srgbClr val="C00000"/>
                        </a:solidFill>
                        <a:latin typeface="Verdana"/>
                        <a:cs typeface="Verdana"/>
                      </a:endParaRPr>
                    </a:p>
                  </p:txBody>
                </p:sp>
                <p:sp>
                  <p:nvSpPr>
                    <p:cNvPr id="131" name="object 3">
                      <a:extLst>
                        <a:ext uri="{FF2B5EF4-FFF2-40B4-BE49-F238E27FC236}">
                          <a16:creationId xmlns:a16="http://schemas.microsoft.com/office/drawing/2014/main" id="{A3CAA3BD-3778-3341-AE32-D11E73ABCC32}"/>
                        </a:ext>
                      </a:extLst>
                    </p:cNvPr>
                    <p:cNvSpPr txBox="1"/>
                    <p:nvPr/>
                  </p:nvSpPr>
                  <p:spPr>
                    <a:xfrm>
                      <a:off x="6832865" y="3550525"/>
                      <a:ext cx="383469" cy="187826"/>
                    </a:xfrm>
                    <a:prstGeom prst="rect">
                      <a:avLst/>
                    </a:prstGeom>
                  </p:spPr>
                  <p:txBody>
                    <a:bodyPr vert="horz" wrap="square" lIns="0" tIns="12700" rIns="0" bIns="0" rtlCol="0">
                      <a:spAutoFit/>
                    </a:bodyPr>
                    <a:lstStyle/>
                    <a:p>
                      <a:pPr marL="12700">
                        <a:lnSpc>
                          <a:spcPct val="100000"/>
                        </a:lnSpc>
                        <a:spcBef>
                          <a:spcPts val="100"/>
                        </a:spcBef>
                      </a:pPr>
                      <a:r>
                        <a:rPr lang="en-US" sz="1200" dirty="0">
                          <a:solidFill>
                            <a:srgbClr val="C00000"/>
                          </a:solidFill>
                          <a:latin typeface="Verdana"/>
                          <a:cs typeface="Verdana"/>
                        </a:rPr>
                        <a:t>AAV</a:t>
                      </a:r>
                      <a:endParaRPr sz="1200" dirty="0">
                        <a:solidFill>
                          <a:srgbClr val="C00000"/>
                        </a:solidFill>
                        <a:latin typeface="Verdana"/>
                        <a:cs typeface="Verdana"/>
                      </a:endParaRPr>
                    </a:p>
                  </p:txBody>
                </p:sp>
                <p:sp>
                  <p:nvSpPr>
                    <p:cNvPr id="132" name="object 27">
                      <a:extLst>
                        <a:ext uri="{FF2B5EF4-FFF2-40B4-BE49-F238E27FC236}">
                          <a16:creationId xmlns:a16="http://schemas.microsoft.com/office/drawing/2014/main" id="{3BDC0C74-0DC5-4548-B381-9B2D3DEB62B2}"/>
                        </a:ext>
                      </a:extLst>
                    </p:cNvPr>
                    <p:cNvSpPr txBox="1"/>
                    <p:nvPr/>
                  </p:nvSpPr>
                  <p:spPr>
                    <a:xfrm>
                      <a:off x="4456679" y="5371807"/>
                      <a:ext cx="1702500" cy="202462"/>
                    </a:xfrm>
                    <a:prstGeom prst="rect">
                      <a:avLst/>
                    </a:prstGeom>
                  </p:spPr>
                  <p:txBody>
                    <a:bodyPr vert="horz" wrap="square" lIns="0" tIns="12700" rIns="0" bIns="0" rtlCol="0">
                      <a:spAutoFit/>
                    </a:bodyPr>
                    <a:lstStyle/>
                    <a:p>
                      <a:pPr marL="12700">
                        <a:lnSpc>
                          <a:spcPct val="100000"/>
                        </a:lnSpc>
                        <a:spcBef>
                          <a:spcPts val="100"/>
                        </a:spcBef>
                      </a:pPr>
                      <a:r>
                        <a:rPr lang="en-US" sz="1300" dirty="0">
                          <a:solidFill>
                            <a:srgbClr val="C00000"/>
                          </a:solidFill>
                          <a:latin typeface="Verdana"/>
                          <a:cs typeface="Verdana"/>
                        </a:rPr>
                        <a:t>Bioreactor Capacity</a:t>
                      </a:r>
                      <a:endParaRPr sz="1300" dirty="0">
                        <a:solidFill>
                          <a:srgbClr val="C00000"/>
                        </a:solidFill>
                        <a:latin typeface="Verdana"/>
                        <a:cs typeface="Verdana"/>
                      </a:endParaRPr>
                    </a:p>
                  </p:txBody>
                </p:sp>
                <p:sp>
                  <p:nvSpPr>
                    <p:cNvPr id="133" name="object 27">
                      <a:extLst>
                        <a:ext uri="{FF2B5EF4-FFF2-40B4-BE49-F238E27FC236}">
                          <a16:creationId xmlns:a16="http://schemas.microsoft.com/office/drawing/2014/main" id="{FA8E6635-DD84-D943-A60E-D4E38EB61EC6}"/>
                        </a:ext>
                      </a:extLst>
                    </p:cNvPr>
                    <p:cNvSpPr txBox="1"/>
                    <p:nvPr/>
                  </p:nvSpPr>
                  <p:spPr>
                    <a:xfrm>
                      <a:off x="4528799" y="3336214"/>
                      <a:ext cx="904066" cy="539085"/>
                    </a:xfrm>
                    <a:prstGeom prst="rect">
                      <a:avLst/>
                    </a:prstGeom>
                  </p:spPr>
                  <p:txBody>
                    <a:bodyPr vert="horz" wrap="square" lIns="0" tIns="12700" rIns="0" bIns="0" rtlCol="0">
                      <a:spAutoFit/>
                    </a:bodyPr>
                    <a:lstStyle/>
                    <a:p>
                      <a:pPr marL="12700" algn="ctr">
                        <a:lnSpc>
                          <a:spcPct val="100000"/>
                        </a:lnSpc>
                        <a:spcBef>
                          <a:spcPts val="100"/>
                        </a:spcBef>
                      </a:pPr>
                      <a:r>
                        <a:rPr lang="en-US" sz="1800" dirty="0">
                          <a:solidFill>
                            <a:srgbClr val="C00000"/>
                          </a:solidFill>
                          <a:latin typeface="Verdana"/>
                          <a:cs typeface="Verdana"/>
                        </a:rPr>
                        <a:t>High-Quality</a:t>
                      </a:r>
                      <a:endParaRPr sz="1800" dirty="0">
                        <a:solidFill>
                          <a:srgbClr val="C00000"/>
                        </a:solidFill>
                        <a:latin typeface="Verdana"/>
                        <a:cs typeface="Verdana"/>
                      </a:endParaRPr>
                    </a:p>
                  </p:txBody>
                </p:sp>
                <p:sp>
                  <p:nvSpPr>
                    <p:cNvPr id="135" name="object 27">
                      <a:extLst>
                        <a:ext uri="{FF2B5EF4-FFF2-40B4-BE49-F238E27FC236}">
                          <a16:creationId xmlns:a16="http://schemas.microsoft.com/office/drawing/2014/main" id="{8B85ABA3-ABB4-E547-8729-95C5EE9C3A83}"/>
                        </a:ext>
                      </a:extLst>
                    </p:cNvPr>
                    <p:cNvSpPr txBox="1"/>
                    <p:nvPr/>
                  </p:nvSpPr>
                  <p:spPr>
                    <a:xfrm>
                      <a:off x="2005195" y="4080071"/>
                      <a:ext cx="871739" cy="212879"/>
                    </a:xfrm>
                    <a:prstGeom prst="rect">
                      <a:avLst/>
                    </a:prstGeom>
                  </p:spPr>
                  <p:txBody>
                    <a:bodyPr vert="horz" wrap="square" lIns="0" tIns="12700" rIns="0" bIns="0" rtlCol="0">
                      <a:spAutoFit/>
                    </a:bodyPr>
                    <a:lstStyle/>
                    <a:p>
                      <a:pPr marL="12700">
                        <a:lnSpc>
                          <a:spcPct val="100000"/>
                        </a:lnSpc>
                        <a:spcBef>
                          <a:spcPts val="100"/>
                        </a:spcBef>
                      </a:pPr>
                      <a:r>
                        <a:rPr lang="en-US" sz="1300" dirty="0">
                          <a:solidFill>
                            <a:srgbClr val="C00000"/>
                          </a:solidFill>
                          <a:latin typeface="Verdana"/>
                          <a:cs typeface="Verdana"/>
                        </a:rPr>
                        <a:t>Biologics</a:t>
                      </a:r>
                      <a:endParaRPr sz="1300" dirty="0">
                        <a:solidFill>
                          <a:srgbClr val="C00000"/>
                        </a:solidFill>
                        <a:latin typeface="Verdana"/>
                        <a:cs typeface="Verdana"/>
                      </a:endParaRPr>
                    </a:p>
                  </p:txBody>
                </p:sp>
                <p:sp>
                  <p:nvSpPr>
                    <p:cNvPr id="138" name="object 24">
                      <a:extLst>
                        <a:ext uri="{FF2B5EF4-FFF2-40B4-BE49-F238E27FC236}">
                          <a16:creationId xmlns:a16="http://schemas.microsoft.com/office/drawing/2014/main" id="{054E84ED-187B-EE46-A9BC-3A91DA3905A4}"/>
                        </a:ext>
                      </a:extLst>
                    </p:cNvPr>
                    <p:cNvSpPr txBox="1"/>
                    <p:nvPr/>
                  </p:nvSpPr>
                  <p:spPr>
                    <a:xfrm>
                      <a:off x="2370358" y="3096221"/>
                      <a:ext cx="823674" cy="173190"/>
                    </a:xfrm>
                    <a:prstGeom prst="rect">
                      <a:avLst/>
                    </a:prstGeom>
                  </p:spPr>
                  <p:txBody>
                    <a:bodyPr vert="horz" wrap="square" lIns="0" tIns="12700" rIns="0" bIns="0" rtlCol="0">
                      <a:spAutoFit/>
                    </a:bodyPr>
                    <a:lstStyle/>
                    <a:p>
                      <a:pPr marL="12700">
                        <a:spcBef>
                          <a:spcPts val="100"/>
                        </a:spcBef>
                      </a:pPr>
                      <a:r>
                        <a:rPr lang="en-US" sz="1100" spc="-5" dirty="0">
                          <a:solidFill>
                            <a:srgbClr val="C00000"/>
                          </a:solidFill>
                          <a:latin typeface="Verdana"/>
                          <a:cs typeface="Verdana"/>
                        </a:rPr>
                        <a:t>World-class</a:t>
                      </a:r>
                      <a:endParaRPr sz="1100" dirty="0">
                        <a:solidFill>
                          <a:srgbClr val="C00000"/>
                        </a:solidFill>
                        <a:latin typeface="Verdana"/>
                        <a:cs typeface="Verdana"/>
                      </a:endParaRPr>
                    </a:p>
                  </p:txBody>
                </p:sp>
                <p:sp>
                  <p:nvSpPr>
                    <p:cNvPr id="139" name="object 3">
                      <a:extLst>
                        <a:ext uri="{FF2B5EF4-FFF2-40B4-BE49-F238E27FC236}">
                          <a16:creationId xmlns:a16="http://schemas.microsoft.com/office/drawing/2014/main" id="{86C142D3-4A15-524D-BB1B-D790A3D3C3AF}"/>
                        </a:ext>
                      </a:extLst>
                    </p:cNvPr>
                    <p:cNvSpPr txBox="1"/>
                    <p:nvPr/>
                  </p:nvSpPr>
                  <p:spPr>
                    <a:xfrm>
                      <a:off x="5554951" y="3787168"/>
                      <a:ext cx="1234969" cy="187826"/>
                    </a:xfrm>
                    <a:prstGeom prst="rect">
                      <a:avLst/>
                    </a:prstGeom>
                  </p:spPr>
                  <p:txBody>
                    <a:bodyPr vert="horz" wrap="square" lIns="0" tIns="12700" rIns="0" bIns="0" rtlCol="0">
                      <a:spAutoFit/>
                    </a:bodyPr>
                    <a:lstStyle/>
                    <a:p>
                      <a:pPr marL="12700">
                        <a:lnSpc>
                          <a:spcPct val="100000"/>
                        </a:lnSpc>
                        <a:spcBef>
                          <a:spcPts val="100"/>
                        </a:spcBef>
                      </a:pPr>
                      <a:r>
                        <a:rPr lang="en-US" sz="1200" dirty="0">
                          <a:solidFill>
                            <a:srgbClr val="C00000"/>
                          </a:solidFill>
                          <a:latin typeface="Verdana"/>
                          <a:cs typeface="Verdana"/>
                        </a:rPr>
                        <a:t>Expertise</a:t>
                      </a:r>
                      <a:endParaRPr sz="1200" dirty="0">
                        <a:solidFill>
                          <a:srgbClr val="C00000"/>
                        </a:solidFill>
                        <a:latin typeface="Verdana"/>
                        <a:cs typeface="Verdana"/>
                      </a:endParaRPr>
                    </a:p>
                  </p:txBody>
                </p:sp>
                <p:sp>
                  <p:nvSpPr>
                    <p:cNvPr id="141" name="object 3">
                      <a:extLst>
                        <a:ext uri="{FF2B5EF4-FFF2-40B4-BE49-F238E27FC236}">
                          <a16:creationId xmlns:a16="http://schemas.microsoft.com/office/drawing/2014/main" id="{D6DC3E0C-A667-5F45-ABE1-07BDA916FD28}"/>
                        </a:ext>
                      </a:extLst>
                    </p:cNvPr>
                    <p:cNvSpPr txBox="1"/>
                    <p:nvPr/>
                  </p:nvSpPr>
                  <p:spPr>
                    <a:xfrm>
                      <a:off x="3216126" y="4627294"/>
                      <a:ext cx="908006" cy="165872"/>
                    </a:xfrm>
                    <a:prstGeom prst="rect">
                      <a:avLst/>
                    </a:prstGeom>
                  </p:spPr>
                  <p:txBody>
                    <a:bodyPr vert="horz" wrap="square" lIns="0" tIns="12700" rIns="0" bIns="0" rtlCol="0">
                      <a:spAutoFit/>
                    </a:bodyPr>
                    <a:lstStyle/>
                    <a:p>
                      <a:pPr marL="12700">
                        <a:lnSpc>
                          <a:spcPct val="100000"/>
                        </a:lnSpc>
                        <a:spcBef>
                          <a:spcPts val="100"/>
                        </a:spcBef>
                      </a:pPr>
                      <a:r>
                        <a:rPr lang="en-US" dirty="0">
                          <a:solidFill>
                            <a:srgbClr val="C00000"/>
                          </a:solidFill>
                          <a:latin typeface="Verdana"/>
                          <a:cs typeface="Verdana"/>
                        </a:rPr>
                        <a:t>Adenoviral</a:t>
                      </a:r>
                      <a:endParaRPr dirty="0">
                        <a:solidFill>
                          <a:srgbClr val="C00000"/>
                        </a:solidFill>
                        <a:latin typeface="Verdana"/>
                        <a:cs typeface="Verdana"/>
                      </a:endParaRPr>
                    </a:p>
                  </p:txBody>
                </p:sp>
                <p:sp>
                  <p:nvSpPr>
                    <p:cNvPr id="143" name="object 27">
                      <a:extLst>
                        <a:ext uri="{FF2B5EF4-FFF2-40B4-BE49-F238E27FC236}">
                          <a16:creationId xmlns:a16="http://schemas.microsoft.com/office/drawing/2014/main" id="{E9A2F62C-55EE-B748-8247-B73519FAC0B1}"/>
                        </a:ext>
                      </a:extLst>
                    </p:cNvPr>
                    <p:cNvSpPr txBox="1"/>
                    <p:nvPr/>
                  </p:nvSpPr>
                  <p:spPr>
                    <a:xfrm>
                      <a:off x="6860103" y="4281592"/>
                      <a:ext cx="851099" cy="492738"/>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rgbClr val="C00000"/>
                          </a:solidFill>
                          <a:latin typeface="Verdana"/>
                          <a:cs typeface="Verdana"/>
                        </a:rPr>
                        <a:t>Viral</a:t>
                      </a:r>
                    </a:p>
                    <a:p>
                      <a:pPr marL="12700">
                        <a:lnSpc>
                          <a:spcPct val="100000"/>
                        </a:lnSpc>
                        <a:spcBef>
                          <a:spcPts val="100"/>
                        </a:spcBef>
                      </a:pPr>
                      <a:r>
                        <a:rPr lang="en-US" sz="1600" dirty="0">
                          <a:solidFill>
                            <a:srgbClr val="C00000"/>
                          </a:solidFill>
                          <a:latin typeface="Verdana"/>
                          <a:cs typeface="Verdana"/>
                        </a:rPr>
                        <a:t>Vectors</a:t>
                      </a:r>
                      <a:endParaRPr sz="1600" dirty="0">
                        <a:solidFill>
                          <a:srgbClr val="C00000"/>
                        </a:solidFill>
                        <a:latin typeface="Verdana"/>
                        <a:cs typeface="Verdana"/>
                      </a:endParaRPr>
                    </a:p>
                  </p:txBody>
                </p:sp>
                <p:sp>
                  <p:nvSpPr>
                    <p:cNvPr id="146" name="object 27">
                      <a:extLst>
                        <a:ext uri="{FF2B5EF4-FFF2-40B4-BE49-F238E27FC236}">
                          <a16:creationId xmlns:a16="http://schemas.microsoft.com/office/drawing/2014/main" id="{639E9B27-D8A2-0145-B5D3-6401062A16D4}"/>
                        </a:ext>
                      </a:extLst>
                    </p:cNvPr>
                    <p:cNvSpPr txBox="1"/>
                    <p:nvPr/>
                  </p:nvSpPr>
                  <p:spPr>
                    <a:xfrm>
                      <a:off x="6481491" y="3732832"/>
                      <a:ext cx="1086219" cy="246369"/>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rgbClr val="C00000"/>
                          </a:solidFill>
                          <a:latin typeface="Verdana"/>
                          <a:cs typeface="Verdana"/>
                        </a:rPr>
                        <a:t>Flexible</a:t>
                      </a:r>
                      <a:endParaRPr sz="1600" dirty="0">
                        <a:solidFill>
                          <a:srgbClr val="C00000"/>
                        </a:solidFill>
                        <a:latin typeface="Verdana"/>
                        <a:cs typeface="Verdana"/>
                      </a:endParaRPr>
                    </a:p>
                  </p:txBody>
                </p:sp>
              </p:grpSp>
              <p:sp>
                <p:nvSpPr>
                  <p:cNvPr id="64" name="object 4">
                    <a:extLst>
                      <a:ext uri="{FF2B5EF4-FFF2-40B4-BE49-F238E27FC236}">
                        <a16:creationId xmlns:a16="http://schemas.microsoft.com/office/drawing/2014/main" id="{E73A39FF-DBFA-326F-CD49-6615F59A6856}"/>
                      </a:ext>
                    </a:extLst>
                  </p:cNvPr>
                  <p:cNvSpPr txBox="1"/>
                  <p:nvPr/>
                </p:nvSpPr>
                <p:spPr>
                  <a:xfrm>
                    <a:off x="1125223" y="1267073"/>
                    <a:ext cx="1336663" cy="382156"/>
                  </a:xfrm>
                  <a:prstGeom prst="rect">
                    <a:avLst/>
                  </a:prstGeom>
                </p:spPr>
                <p:txBody>
                  <a:bodyPr vert="horz" wrap="square" lIns="0" tIns="12700" rIns="0" bIns="0" rtlCol="0">
                    <a:spAutoFit/>
                  </a:bodyPr>
                  <a:lstStyle/>
                  <a:p>
                    <a:pPr marL="12700">
                      <a:lnSpc>
                        <a:spcPct val="100000"/>
                      </a:lnSpc>
                      <a:spcBef>
                        <a:spcPts val="100"/>
                      </a:spcBef>
                    </a:pPr>
                    <a:r>
                      <a:rPr lang="en-US" sz="2400" dirty="0">
                        <a:solidFill>
                          <a:schemeClr val="accent5">
                            <a:lumMod val="90000"/>
                          </a:schemeClr>
                        </a:solidFill>
                        <a:latin typeface="Verdana"/>
                        <a:cs typeface="Verdana"/>
                      </a:rPr>
                      <a:t>Reliable</a:t>
                    </a:r>
                    <a:endParaRPr sz="2400" dirty="0">
                      <a:solidFill>
                        <a:schemeClr val="accent5">
                          <a:lumMod val="90000"/>
                        </a:schemeClr>
                      </a:solidFill>
                      <a:latin typeface="Verdana"/>
                      <a:cs typeface="Verdana"/>
                    </a:endParaRPr>
                  </a:p>
                </p:txBody>
              </p:sp>
            </p:grpSp>
          </p:grpSp>
          <p:sp>
            <p:nvSpPr>
              <p:cNvPr id="65" name="object 4">
                <a:extLst>
                  <a:ext uri="{FF2B5EF4-FFF2-40B4-BE49-F238E27FC236}">
                    <a16:creationId xmlns:a16="http://schemas.microsoft.com/office/drawing/2014/main" id="{3848650D-7FFF-EA96-C922-747DA62010B0}"/>
                  </a:ext>
                </a:extLst>
              </p:cNvPr>
              <p:cNvSpPr txBox="1"/>
              <p:nvPr/>
            </p:nvSpPr>
            <p:spPr>
              <a:xfrm>
                <a:off x="5515233" y="2245792"/>
                <a:ext cx="1293673" cy="289823"/>
              </a:xfrm>
              <a:prstGeom prst="rect">
                <a:avLst/>
              </a:prstGeom>
            </p:spPr>
            <p:txBody>
              <a:bodyPr vert="horz" wrap="square" lIns="0" tIns="12700" rIns="0" bIns="0" rtlCol="0">
                <a:spAutoFit/>
              </a:bodyPr>
              <a:lstStyle/>
              <a:p>
                <a:pPr marL="12700">
                  <a:lnSpc>
                    <a:spcPct val="100000"/>
                  </a:lnSpc>
                  <a:spcBef>
                    <a:spcPts val="100"/>
                  </a:spcBef>
                </a:pPr>
                <a:r>
                  <a:rPr lang="en-US" sz="1800" dirty="0">
                    <a:solidFill>
                      <a:schemeClr val="accent5">
                        <a:lumMod val="90000"/>
                      </a:schemeClr>
                    </a:solidFill>
                    <a:latin typeface="Verdana"/>
                    <a:cs typeface="Verdana"/>
                  </a:rPr>
                  <a:t>Committed</a:t>
                </a:r>
                <a:endParaRPr sz="1800" dirty="0">
                  <a:solidFill>
                    <a:schemeClr val="accent5">
                      <a:lumMod val="90000"/>
                    </a:schemeClr>
                  </a:solidFill>
                  <a:latin typeface="Verdana"/>
                  <a:cs typeface="Verdana"/>
                </a:endParaRPr>
              </a:p>
            </p:txBody>
          </p:sp>
        </p:grpSp>
      </p:grpSp>
      <p:sp>
        <p:nvSpPr>
          <p:cNvPr id="71" name="object 24">
            <a:extLst>
              <a:ext uri="{FF2B5EF4-FFF2-40B4-BE49-F238E27FC236}">
                <a16:creationId xmlns:a16="http://schemas.microsoft.com/office/drawing/2014/main" id="{A63BDD01-4627-A1D9-3116-D7DEF605473C}"/>
              </a:ext>
            </a:extLst>
          </p:cNvPr>
          <p:cNvSpPr txBox="1"/>
          <p:nvPr/>
        </p:nvSpPr>
        <p:spPr>
          <a:xfrm>
            <a:off x="1837539" y="3090426"/>
            <a:ext cx="1727088" cy="443711"/>
          </a:xfrm>
          <a:prstGeom prst="rect">
            <a:avLst/>
          </a:prstGeom>
        </p:spPr>
        <p:txBody>
          <a:bodyPr vert="horz" wrap="square" lIns="0" tIns="12700" rIns="0" bIns="0" rtlCol="0">
            <a:spAutoFit/>
          </a:bodyPr>
          <a:lstStyle/>
          <a:p>
            <a:pPr marL="12700">
              <a:lnSpc>
                <a:spcPct val="100000"/>
              </a:lnSpc>
              <a:spcBef>
                <a:spcPts val="100"/>
              </a:spcBef>
            </a:pPr>
            <a:r>
              <a:rPr lang="en-US" sz="1400" dirty="0">
                <a:solidFill>
                  <a:schemeClr val="accent5">
                    <a:lumMod val="90000"/>
                  </a:schemeClr>
                </a:solidFill>
                <a:latin typeface="Verdana" panose="020B0604030504040204" pitchFamily="34" charset="0"/>
                <a:ea typeface="Verdana" panose="020B0604030504040204" pitchFamily="34" charset="0"/>
                <a:cs typeface="Verdana" panose="020B0604030504040204" pitchFamily="34" charset="0"/>
              </a:rPr>
              <a:t>Superior Customer Service</a:t>
            </a:r>
            <a:endParaRPr sz="1400" dirty="0">
              <a:solidFill>
                <a:schemeClr val="accent5">
                  <a:lumMod val="90000"/>
                </a:schemeClr>
              </a:solidFill>
              <a:latin typeface="Verdana"/>
              <a:cs typeface="Verdana"/>
            </a:endParaRPr>
          </a:p>
        </p:txBody>
      </p:sp>
      <p:sp>
        <p:nvSpPr>
          <p:cNvPr id="55" name="object 4">
            <a:extLst>
              <a:ext uri="{FF2B5EF4-FFF2-40B4-BE49-F238E27FC236}">
                <a16:creationId xmlns:a16="http://schemas.microsoft.com/office/drawing/2014/main" id="{52871888-DB19-41DA-6398-AE6AE2BA3F29}"/>
              </a:ext>
            </a:extLst>
          </p:cNvPr>
          <p:cNvSpPr txBox="1"/>
          <p:nvPr/>
        </p:nvSpPr>
        <p:spPr>
          <a:xfrm>
            <a:off x="857515" y="3735294"/>
            <a:ext cx="1667081" cy="382156"/>
          </a:xfrm>
          <a:prstGeom prst="rect">
            <a:avLst/>
          </a:prstGeom>
        </p:spPr>
        <p:txBody>
          <a:bodyPr vert="horz" wrap="square" lIns="0" tIns="12700" rIns="0" bIns="0" rtlCol="0">
            <a:spAutoFit/>
          </a:bodyPr>
          <a:lstStyle/>
          <a:p>
            <a:pPr marL="12700">
              <a:lnSpc>
                <a:spcPct val="100000"/>
              </a:lnSpc>
              <a:spcBef>
                <a:spcPts val="100"/>
              </a:spcBef>
            </a:pPr>
            <a:r>
              <a:rPr lang="en-US" sz="2400" dirty="0">
                <a:solidFill>
                  <a:schemeClr val="accent5">
                    <a:lumMod val="90000"/>
                  </a:schemeClr>
                </a:solidFill>
                <a:latin typeface="Verdana"/>
                <a:cs typeface="Verdana"/>
              </a:rPr>
              <a:t>Excellence</a:t>
            </a:r>
            <a:endParaRPr sz="2400" dirty="0">
              <a:solidFill>
                <a:schemeClr val="accent5">
                  <a:lumMod val="90000"/>
                </a:schemeClr>
              </a:solidFill>
              <a:latin typeface="Verdana"/>
              <a:cs typeface="Verdana"/>
            </a:endParaRPr>
          </a:p>
        </p:txBody>
      </p:sp>
      <p:sp>
        <p:nvSpPr>
          <p:cNvPr id="57" name="object 4">
            <a:extLst>
              <a:ext uri="{FF2B5EF4-FFF2-40B4-BE49-F238E27FC236}">
                <a16:creationId xmlns:a16="http://schemas.microsoft.com/office/drawing/2014/main" id="{E08711D9-137A-6E67-F0ED-5DDB40C0855A}"/>
              </a:ext>
            </a:extLst>
          </p:cNvPr>
          <p:cNvSpPr txBox="1"/>
          <p:nvPr/>
        </p:nvSpPr>
        <p:spPr>
          <a:xfrm>
            <a:off x="4787573" y="3156131"/>
            <a:ext cx="1660853" cy="505267"/>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chemeClr val="accent5">
                    <a:lumMod val="90000"/>
                  </a:schemeClr>
                </a:solidFill>
                <a:latin typeface="Verdana"/>
                <a:cs typeface="Verdana"/>
              </a:rPr>
              <a:t>Top-Tier Viral Vector Talent</a:t>
            </a:r>
            <a:endParaRPr sz="1600" dirty="0">
              <a:solidFill>
                <a:schemeClr val="accent5">
                  <a:lumMod val="90000"/>
                </a:schemeClr>
              </a:solidFill>
              <a:latin typeface="Verdana"/>
              <a:cs typeface="Verdana"/>
            </a:endParaRPr>
          </a:p>
        </p:txBody>
      </p:sp>
      <p:sp>
        <p:nvSpPr>
          <p:cNvPr id="66" name="object 4">
            <a:extLst>
              <a:ext uri="{FF2B5EF4-FFF2-40B4-BE49-F238E27FC236}">
                <a16:creationId xmlns:a16="http://schemas.microsoft.com/office/drawing/2014/main" id="{DE0CF96B-B14A-9AFD-CA93-20EECB262C86}"/>
              </a:ext>
            </a:extLst>
          </p:cNvPr>
          <p:cNvSpPr txBox="1"/>
          <p:nvPr/>
        </p:nvSpPr>
        <p:spPr>
          <a:xfrm>
            <a:off x="6348972" y="3659941"/>
            <a:ext cx="1815476" cy="259045"/>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chemeClr val="accent5">
                    <a:lumMod val="90000"/>
                  </a:schemeClr>
                </a:solidFill>
                <a:latin typeface="Verdana"/>
                <a:cs typeface="Verdana"/>
              </a:rPr>
              <a:t>Inspection-Ready</a:t>
            </a:r>
            <a:endParaRPr sz="1600" dirty="0">
              <a:solidFill>
                <a:schemeClr val="accent5">
                  <a:lumMod val="90000"/>
                </a:schemeClr>
              </a:solidFill>
              <a:latin typeface="Verdana"/>
              <a:cs typeface="Verdana"/>
            </a:endParaRPr>
          </a:p>
        </p:txBody>
      </p:sp>
      <p:sp>
        <p:nvSpPr>
          <p:cNvPr id="69" name="object 24">
            <a:extLst>
              <a:ext uri="{FF2B5EF4-FFF2-40B4-BE49-F238E27FC236}">
                <a16:creationId xmlns:a16="http://schemas.microsoft.com/office/drawing/2014/main" id="{1FCB619E-3947-B650-84AE-9BE6E3A5EE75}"/>
              </a:ext>
            </a:extLst>
          </p:cNvPr>
          <p:cNvSpPr txBox="1"/>
          <p:nvPr/>
        </p:nvSpPr>
        <p:spPr>
          <a:xfrm>
            <a:off x="1376017" y="885085"/>
            <a:ext cx="1759283" cy="382156"/>
          </a:xfrm>
          <a:prstGeom prst="rect">
            <a:avLst/>
          </a:prstGeom>
        </p:spPr>
        <p:txBody>
          <a:bodyPr vert="horz" wrap="square" lIns="0" tIns="12700" rIns="0" bIns="0" rtlCol="0">
            <a:spAutoFit/>
          </a:bodyPr>
          <a:lstStyle/>
          <a:p>
            <a:pPr marL="12700">
              <a:spcBef>
                <a:spcPts val="100"/>
              </a:spcBef>
            </a:pPr>
            <a:r>
              <a:rPr lang="en-US" sz="1200" spc="-5" dirty="0">
                <a:solidFill>
                  <a:srgbClr val="C00000"/>
                </a:solidFill>
                <a:latin typeface="Verdana"/>
                <a:cs typeface="Verdana"/>
              </a:rPr>
              <a:t>Design-of-Experiment Approach</a:t>
            </a:r>
            <a:endParaRPr sz="1200" dirty="0">
              <a:solidFill>
                <a:srgbClr val="C00000"/>
              </a:solidFill>
              <a:latin typeface="Verdana"/>
              <a:cs typeface="Verdana"/>
            </a:endParaRPr>
          </a:p>
        </p:txBody>
      </p:sp>
      <p:sp>
        <p:nvSpPr>
          <p:cNvPr id="70" name="object 2">
            <a:extLst>
              <a:ext uri="{FF2B5EF4-FFF2-40B4-BE49-F238E27FC236}">
                <a16:creationId xmlns:a16="http://schemas.microsoft.com/office/drawing/2014/main" id="{D385B3B5-226B-4B4E-D340-EAC6EB54C3A0}"/>
              </a:ext>
            </a:extLst>
          </p:cNvPr>
          <p:cNvSpPr txBox="1"/>
          <p:nvPr/>
        </p:nvSpPr>
        <p:spPr>
          <a:xfrm>
            <a:off x="6202040" y="2944827"/>
            <a:ext cx="1288620" cy="566822"/>
          </a:xfrm>
          <a:prstGeom prst="rect">
            <a:avLst/>
          </a:prstGeom>
        </p:spPr>
        <p:txBody>
          <a:bodyPr vert="horz" wrap="square" lIns="0" tIns="12700" rIns="0" bIns="0" rtlCol="0">
            <a:spAutoFit/>
          </a:bodyPr>
          <a:lstStyle/>
          <a:p>
            <a:pPr marL="12700">
              <a:lnSpc>
                <a:spcPct val="100000"/>
              </a:lnSpc>
              <a:spcBef>
                <a:spcPts val="100"/>
              </a:spcBef>
            </a:pPr>
            <a:r>
              <a:rPr lang="en-US" sz="1800" spc="-10" dirty="0">
                <a:solidFill>
                  <a:srgbClr val="C00000"/>
                </a:solidFill>
                <a:latin typeface="Verdana"/>
                <a:cs typeface="Verdana"/>
              </a:rPr>
              <a:t>Managing Risk</a:t>
            </a:r>
            <a:endParaRPr lang="en-US" sz="1800" dirty="0">
              <a:solidFill>
                <a:srgbClr val="C00000"/>
              </a:solidFill>
              <a:latin typeface="Verdana"/>
              <a:cs typeface="Verdana"/>
            </a:endParaRPr>
          </a:p>
        </p:txBody>
      </p:sp>
    </p:spTree>
    <p:extLst>
      <p:ext uri="{BB962C8B-B14F-4D97-AF65-F5344CB8AC3E}">
        <p14:creationId xmlns:p14="http://schemas.microsoft.com/office/powerpoint/2010/main" val="9914549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Shape 918">
            <a:extLst>
              <a:ext uri="{FF2B5EF4-FFF2-40B4-BE49-F238E27FC236}">
                <a16:creationId xmlns:a16="http://schemas.microsoft.com/office/drawing/2014/main" id="{4F505DDD-9E60-EC45-A56B-ED2F678083EF}"/>
              </a:ext>
            </a:extLst>
          </p:cNvPr>
          <p:cNvGrpSpPr/>
          <p:nvPr/>
        </p:nvGrpSpPr>
        <p:grpSpPr>
          <a:xfrm>
            <a:off x="1463744" y="1881473"/>
            <a:ext cx="7292514" cy="836144"/>
            <a:chOff x="3462778" y="2847818"/>
            <a:chExt cx="9723353" cy="1114858"/>
          </a:xfrm>
        </p:grpSpPr>
        <p:sp>
          <p:nvSpPr>
            <p:cNvPr id="31" name="Shape 919">
              <a:extLst>
                <a:ext uri="{FF2B5EF4-FFF2-40B4-BE49-F238E27FC236}">
                  <a16:creationId xmlns:a16="http://schemas.microsoft.com/office/drawing/2014/main" id="{835DE7B5-DEB2-EB4B-96FC-7B57A62B0B8C}"/>
                </a:ext>
              </a:extLst>
            </p:cNvPr>
            <p:cNvSpPr/>
            <p:nvPr/>
          </p:nvSpPr>
          <p:spPr>
            <a:xfrm>
              <a:off x="4254130" y="2847818"/>
              <a:ext cx="8932001" cy="794501"/>
            </a:xfrm>
            <a:prstGeom prst="homePlate">
              <a:avLst>
                <a:gd name="adj" fmla="val 50000"/>
              </a:avLst>
            </a:prstGeom>
            <a:solidFill>
              <a:srgbClr val="2BAD96"/>
            </a:solidFill>
            <a:ln>
              <a:noFill/>
            </a:ln>
          </p:spPr>
          <p:txBody>
            <a:bodyPr lIns="68569" tIns="34275" rIns="68569" bIns="34275" anchor="t" anchorCtr="0">
              <a:noAutofit/>
            </a:bodyPr>
            <a:lstStyle/>
            <a:p>
              <a:pPr>
                <a:buClr>
                  <a:srgbClr val="000000"/>
                </a:buClr>
              </a:pPr>
              <a:endParaRPr dirty="0">
                <a:solidFill>
                  <a:schemeClr val="dk1"/>
                </a:solidFill>
                <a:latin typeface="Roboto"/>
                <a:ea typeface="Roboto"/>
                <a:cs typeface="Roboto"/>
                <a:sym typeface="Roboto"/>
              </a:endParaRPr>
            </a:p>
          </p:txBody>
        </p:sp>
        <p:sp>
          <p:nvSpPr>
            <p:cNvPr id="32" name="Shape 920">
              <a:extLst>
                <a:ext uri="{FF2B5EF4-FFF2-40B4-BE49-F238E27FC236}">
                  <a16:creationId xmlns:a16="http://schemas.microsoft.com/office/drawing/2014/main" id="{57CED923-884F-E746-93EC-F7BC05B569C9}"/>
                </a:ext>
              </a:extLst>
            </p:cNvPr>
            <p:cNvSpPr/>
            <p:nvPr/>
          </p:nvSpPr>
          <p:spPr>
            <a:xfrm>
              <a:off x="3462778" y="2850913"/>
              <a:ext cx="791353" cy="1111763"/>
            </a:xfrm>
            <a:custGeom>
              <a:avLst/>
              <a:gdLst/>
              <a:ahLst/>
              <a:cxnLst/>
              <a:rect l="0" t="0" r="0" b="0"/>
              <a:pathLst>
                <a:path w="120000" h="120000" extrusionOk="0">
                  <a:moveTo>
                    <a:pt x="120000" y="0"/>
                  </a:moveTo>
                  <a:lnTo>
                    <a:pt x="0" y="90544"/>
                  </a:lnTo>
                  <a:lnTo>
                    <a:pt x="0" y="119999"/>
                  </a:lnTo>
                  <a:lnTo>
                    <a:pt x="120000" y="85755"/>
                  </a:lnTo>
                  <a:lnTo>
                    <a:pt x="120000" y="0"/>
                  </a:lnTo>
                  <a:close/>
                </a:path>
              </a:pathLst>
            </a:custGeom>
            <a:solidFill>
              <a:srgbClr val="2BAD96">
                <a:alpha val="50196"/>
              </a:srgb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grpSp>
      <p:grpSp>
        <p:nvGrpSpPr>
          <p:cNvPr id="54" name="Shape 930">
            <a:extLst>
              <a:ext uri="{FF2B5EF4-FFF2-40B4-BE49-F238E27FC236}">
                <a16:creationId xmlns:a16="http://schemas.microsoft.com/office/drawing/2014/main" id="{3FC950E6-26DE-0044-BE8E-A0FE4DB282E0}"/>
              </a:ext>
            </a:extLst>
          </p:cNvPr>
          <p:cNvGrpSpPr/>
          <p:nvPr/>
        </p:nvGrpSpPr>
        <p:grpSpPr>
          <a:xfrm>
            <a:off x="0" y="3186810"/>
            <a:ext cx="8747787" cy="1273420"/>
            <a:chOff x="1522417" y="4565569"/>
            <a:chExt cx="11663717" cy="1697893"/>
          </a:xfrm>
        </p:grpSpPr>
        <p:sp>
          <p:nvSpPr>
            <p:cNvPr id="55" name="Shape 931">
              <a:extLst>
                <a:ext uri="{FF2B5EF4-FFF2-40B4-BE49-F238E27FC236}">
                  <a16:creationId xmlns:a16="http://schemas.microsoft.com/office/drawing/2014/main" id="{0B62C294-0BB5-EA44-BCC5-61DCE41BB568}"/>
                </a:ext>
              </a:extLst>
            </p:cNvPr>
            <p:cNvSpPr/>
            <p:nvPr/>
          </p:nvSpPr>
          <p:spPr>
            <a:xfrm>
              <a:off x="4254134" y="5447547"/>
              <a:ext cx="8932000" cy="794500"/>
            </a:xfrm>
            <a:prstGeom prst="homePlate">
              <a:avLst>
                <a:gd name="adj" fmla="val 50000"/>
              </a:avLst>
            </a:prstGeom>
            <a:solidFill>
              <a:srgbClr val="69788A"/>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56" name="Shape 932">
              <a:extLst>
                <a:ext uri="{FF2B5EF4-FFF2-40B4-BE49-F238E27FC236}">
                  <a16:creationId xmlns:a16="http://schemas.microsoft.com/office/drawing/2014/main" id="{4818284E-2F52-7843-B6D4-D60011ACC49C}"/>
                </a:ext>
              </a:extLst>
            </p:cNvPr>
            <p:cNvSpPr/>
            <p:nvPr/>
          </p:nvSpPr>
          <p:spPr>
            <a:xfrm>
              <a:off x="3474076" y="4565569"/>
              <a:ext cx="791353" cy="1697893"/>
            </a:xfrm>
            <a:custGeom>
              <a:avLst/>
              <a:gdLst/>
              <a:ahLst/>
              <a:cxnLst/>
              <a:rect l="0" t="0" r="0" b="0"/>
              <a:pathLst>
                <a:path w="120000" h="120000" extrusionOk="0">
                  <a:moveTo>
                    <a:pt x="0" y="0"/>
                  </a:moveTo>
                  <a:lnTo>
                    <a:pt x="0" y="19287"/>
                  </a:lnTo>
                  <a:lnTo>
                    <a:pt x="120000" y="120000"/>
                  </a:lnTo>
                  <a:lnTo>
                    <a:pt x="120000" y="63847"/>
                  </a:lnTo>
                  <a:lnTo>
                    <a:pt x="0" y="0"/>
                  </a:lnTo>
                  <a:close/>
                </a:path>
              </a:pathLst>
            </a:custGeom>
            <a:solidFill>
              <a:srgbClr val="69788A">
                <a:alpha val="50196"/>
              </a:srgbClr>
            </a:solidFill>
            <a:ln>
              <a:noFill/>
            </a:ln>
          </p:spPr>
          <p:txBody>
            <a:bodyPr lIns="68569" tIns="34275" rIns="68569" bIns="34275" anchor="t" anchorCtr="0">
              <a:noAutofit/>
            </a:bodyPr>
            <a:lstStyle/>
            <a:p>
              <a:pPr>
                <a:buClr>
                  <a:srgbClr val="000000"/>
                </a:buClr>
              </a:pPr>
              <a:endParaRPr dirty="0">
                <a:solidFill>
                  <a:schemeClr val="dk1"/>
                </a:solidFill>
                <a:latin typeface="Roboto"/>
                <a:ea typeface="Roboto"/>
                <a:cs typeface="Roboto"/>
                <a:sym typeface="Roboto"/>
              </a:endParaRPr>
            </a:p>
          </p:txBody>
        </p:sp>
        <p:sp>
          <p:nvSpPr>
            <p:cNvPr id="57" name="Shape 933">
              <a:extLst>
                <a:ext uri="{FF2B5EF4-FFF2-40B4-BE49-F238E27FC236}">
                  <a16:creationId xmlns:a16="http://schemas.microsoft.com/office/drawing/2014/main" id="{4D12D042-0E85-134F-B489-872B1683F743}"/>
                </a:ext>
              </a:extLst>
            </p:cNvPr>
            <p:cNvSpPr/>
            <p:nvPr/>
          </p:nvSpPr>
          <p:spPr>
            <a:xfrm>
              <a:off x="1522417" y="4577312"/>
              <a:ext cx="1951660" cy="271280"/>
            </a:xfrm>
            <a:prstGeom prst="rect">
              <a:avLst/>
            </a:prstGeom>
            <a:solidFill>
              <a:srgbClr val="69788A"/>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Customer-Centric</a:t>
              </a:r>
              <a:endParaRPr dirty="0">
                <a:solidFill>
                  <a:schemeClr val="lt1"/>
                </a:solidFill>
                <a:latin typeface="+mj-lt"/>
                <a:ea typeface="Roboto"/>
                <a:cs typeface="Roboto"/>
                <a:sym typeface="Roboto"/>
              </a:endParaRPr>
            </a:p>
          </p:txBody>
        </p:sp>
      </p:grpSp>
      <p:sp>
        <p:nvSpPr>
          <p:cNvPr id="2" name="Title 1">
            <a:extLst>
              <a:ext uri="{FF2B5EF4-FFF2-40B4-BE49-F238E27FC236}">
                <a16:creationId xmlns:a16="http://schemas.microsoft.com/office/drawing/2014/main" id="{0F6F10B2-4626-1546-8DB2-E0BC9F8C6B17}"/>
              </a:ext>
            </a:extLst>
          </p:cNvPr>
          <p:cNvSpPr>
            <a:spLocks noGrp="1"/>
          </p:cNvSpPr>
          <p:nvPr>
            <p:ph type="title"/>
          </p:nvPr>
        </p:nvSpPr>
        <p:spPr/>
        <p:txBody>
          <a:bodyPr/>
          <a:lstStyle/>
          <a:p>
            <a:r>
              <a:rPr lang="en-US" dirty="0"/>
              <a:t>Messaging Pillars — Viral Vector </a:t>
            </a:r>
          </a:p>
        </p:txBody>
      </p:sp>
      <p:sp>
        <p:nvSpPr>
          <p:cNvPr id="3" name="Slide Number Placeholder 2">
            <a:extLst>
              <a:ext uri="{FF2B5EF4-FFF2-40B4-BE49-F238E27FC236}">
                <a16:creationId xmlns:a16="http://schemas.microsoft.com/office/drawing/2014/main" id="{C7AF075D-93C0-CA48-B675-F4BCC9AF29F2}"/>
              </a:ext>
            </a:extLst>
          </p:cNvPr>
          <p:cNvSpPr>
            <a:spLocks noGrp="1"/>
          </p:cNvSpPr>
          <p:nvPr>
            <p:ph type="sldNum" idx="10"/>
          </p:nvPr>
        </p:nvSpPr>
        <p:spPr>
          <a:xfrm>
            <a:off x="8568775" y="4869492"/>
            <a:ext cx="437400" cy="181800"/>
          </a:xfrm>
        </p:spPr>
        <p:txBody>
          <a:bodyPr/>
          <a:lstStyle/>
          <a:p>
            <a:fld id="{00000000-1234-1234-1234-123412341234}" type="slidenum">
              <a:rPr lang="en" smtClean="0"/>
              <a:pPr/>
              <a:t>3</a:t>
            </a:fld>
            <a:endParaRPr lang="en" dirty="0"/>
          </a:p>
        </p:txBody>
      </p:sp>
      <p:sp>
        <p:nvSpPr>
          <p:cNvPr id="22" name="Footer Placeholder 4">
            <a:extLst>
              <a:ext uri="{FF2B5EF4-FFF2-40B4-BE49-F238E27FC236}">
                <a16:creationId xmlns:a16="http://schemas.microsoft.com/office/drawing/2014/main" id="{16EAD894-02FF-4847-8FFB-0EDE0A8F676E}"/>
              </a:ext>
            </a:extLst>
          </p:cNvPr>
          <p:cNvSpPr>
            <a:spLocks noGrp="1"/>
          </p:cNvSpPr>
          <p:nvPr>
            <p:ph type="ftr" sz="quarter" idx="3"/>
          </p:nvPr>
        </p:nvSpPr>
        <p:spPr>
          <a:xfrm>
            <a:off x="3858981" y="4881034"/>
            <a:ext cx="3634740" cy="178950"/>
          </a:xfrm>
        </p:spPr>
        <p:txBody>
          <a:bodyPr/>
          <a:lstStyle/>
          <a:p>
            <a:r>
              <a:rPr lang="en-US" b="1" dirty="0"/>
              <a:t>AVID</a:t>
            </a:r>
            <a:r>
              <a:rPr lang="en-US" dirty="0"/>
              <a:t> - VV Campaign Messaging</a:t>
            </a:r>
          </a:p>
        </p:txBody>
      </p:sp>
      <p:sp>
        <p:nvSpPr>
          <p:cNvPr id="23" name="TextBox 22">
            <a:extLst>
              <a:ext uri="{FF2B5EF4-FFF2-40B4-BE49-F238E27FC236}">
                <a16:creationId xmlns:a16="http://schemas.microsoft.com/office/drawing/2014/main" id="{9C7FA462-17B5-1747-B96F-1FBFACDD3121}"/>
              </a:ext>
            </a:extLst>
          </p:cNvPr>
          <p:cNvSpPr txBox="1"/>
          <p:nvPr/>
        </p:nvSpPr>
        <p:spPr>
          <a:xfrm>
            <a:off x="7640955" y="4881034"/>
            <a:ext cx="845820" cy="196208"/>
          </a:xfrm>
          <a:prstGeom prst="rect">
            <a:avLst/>
          </a:prstGeom>
          <a:noFill/>
        </p:spPr>
        <p:txBody>
          <a:bodyPr wrap="square" rtlCol="0">
            <a:spAutoFit/>
          </a:bodyPr>
          <a:lstStyle/>
          <a:p>
            <a:pPr algn="ctr"/>
            <a:r>
              <a:rPr lang="en-US" sz="675" dirty="0">
                <a:solidFill>
                  <a:schemeClr val="accent6"/>
                </a:solidFill>
              </a:rPr>
              <a:t>June 30, 2022</a:t>
            </a:r>
          </a:p>
        </p:txBody>
      </p:sp>
      <p:grpSp>
        <p:nvGrpSpPr>
          <p:cNvPr id="5" name="Group 4">
            <a:extLst>
              <a:ext uri="{FF2B5EF4-FFF2-40B4-BE49-F238E27FC236}">
                <a16:creationId xmlns:a16="http://schemas.microsoft.com/office/drawing/2014/main" id="{BAC4EE37-D6A8-8440-EAD2-8C90D0E36CF1}"/>
              </a:ext>
            </a:extLst>
          </p:cNvPr>
          <p:cNvGrpSpPr/>
          <p:nvPr/>
        </p:nvGrpSpPr>
        <p:grpSpPr>
          <a:xfrm>
            <a:off x="0" y="1235249"/>
            <a:ext cx="8747790" cy="3129224"/>
            <a:chOff x="0" y="1210934"/>
            <a:chExt cx="8747790" cy="3129224"/>
          </a:xfrm>
        </p:grpSpPr>
        <p:grpSp>
          <p:nvGrpSpPr>
            <p:cNvPr id="26" name="Shape 914">
              <a:extLst>
                <a:ext uri="{FF2B5EF4-FFF2-40B4-BE49-F238E27FC236}">
                  <a16:creationId xmlns:a16="http://schemas.microsoft.com/office/drawing/2014/main" id="{D4ECD23C-6F07-664B-89AE-CEC9C347337E}"/>
                </a:ext>
              </a:extLst>
            </p:cNvPr>
            <p:cNvGrpSpPr/>
            <p:nvPr/>
          </p:nvGrpSpPr>
          <p:grpSpPr>
            <a:xfrm>
              <a:off x="0" y="1210934"/>
              <a:ext cx="8747788" cy="1279541"/>
              <a:chOff x="1522418" y="1924050"/>
              <a:chExt cx="11663718" cy="1706054"/>
            </a:xfrm>
          </p:grpSpPr>
          <p:sp>
            <p:nvSpPr>
              <p:cNvPr id="27" name="Shape 915">
                <a:extLst>
                  <a:ext uri="{FF2B5EF4-FFF2-40B4-BE49-F238E27FC236}">
                    <a16:creationId xmlns:a16="http://schemas.microsoft.com/office/drawing/2014/main" id="{2B4D8ED6-C800-2441-8948-EFC0A0FE07D3}"/>
                  </a:ext>
                </a:extLst>
              </p:cNvPr>
              <p:cNvSpPr/>
              <p:nvPr/>
            </p:nvSpPr>
            <p:spPr>
              <a:xfrm>
                <a:off x="4254132" y="1924050"/>
                <a:ext cx="8932004" cy="793157"/>
              </a:xfrm>
              <a:prstGeom prst="homePlate">
                <a:avLst>
                  <a:gd name="adj" fmla="val 50000"/>
                </a:avLst>
              </a:prstGeom>
              <a:solidFill>
                <a:schemeClr val="accent1"/>
              </a:solidFill>
              <a:ln>
                <a:noFill/>
              </a:ln>
            </p:spPr>
            <p:txBody>
              <a:bodyPr lIns="68569" tIns="34275" rIns="68569" bIns="34275" anchor="t" anchorCtr="0">
                <a:noAutofit/>
              </a:bodyPr>
              <a:lstStyle/>
              <a:p>
                <a:pPr>
                  <a:buClr>
                    <a:srgbClr val="000000"/>
                  </a:buClr>
                </a:pPr>
                <a:endParaRPr dirty="0">
                  <a:solidFill>
                    <a:schemeClr val="dk1"/>
                  </a:solidFill>
                  <a:latin typeface="Roboto"/>
                  <a:ea typeface="Roboto"/>
                  <a:cs typeface="Roboto"/>
                  <a:sym typeface="Roboto"/>
                </a:endParaRPr>
              </a:p>
            </p:txBody>
          </p:sp>
          <p:sp>
            <p:nvSpPr>
              <p:cNvPr id="28" name="Shape 916">
                <a:extLst>
                  <a:ext uri="{FF2B5EF4-FFF2-40B4-BE49-F238E27FC236}">
                    <a16:creationId xmlns:a16="http://schemas.microsoft.com/office/drawing/2014/main" id="{7131FDAC-EEA1-D644-B91B-F6832D65E605}"/>
                  </a:ext>
                </a:extLst>
              </p:cNvPr>
              <p:cNvSpPr/>
              <p:nvPr/>
            </p:nvSpPr>
            <p:spPr>
              <a:xfrm>
                <a:off x="3462780" y="1924050"/>
                <a:ext cx="791354" cy="1696549"/>
              </a:xfrm>
              <a:custGeom>
                <a:avLst/>
                <a:gdLst/>
                <a:ahLst/>
                <a:cxnLst/>
                <a:rect l="0" t="0" r="0" b="0"/>
                <a:pathLst>
                  <a:path w="120000" h="120000" extrusionOk="0">
                    <a:moveTo>
                      <a:pt x="120000" y="0"/>
                    </a:moveTo>
                    <a:lnTo>
                      <a:pt x="0" y="100697"/>
                    </a:lnTo>
                    <a:lnTo>
                      <a:pt x="0" y="120000"/>
                    </a:lnTo>
                    <a:lnTo>
                      <a:pt x="120000" y="56101"/>
                    </a:lnTo>
                    <a:lnTo>
                      <a:pt x="120000" y="0"/>
                    </a:lnTo>
                    <a:close/>
                  </a:path>
                </a:pathLst>
              </a:custGeom>
              <a:solidFill>
                <a:schemeClr val="accent1">
                  <a:alpha val="80000"/>
                </a:scheme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29" name="Shape 917">
                <a:extLst>
                  <a:ext uri="{FF2B5EF4-FFF2-40B4-BE49-F238E27FC236}">
                    <a16:creationId xmlns:a16="http://schemas.microsoft.com/office/drawing/2014/main" id="{C3BC7488-E896-424A-8DCA-DCCADCE653ED}"/>
                  </a:ext>
                </a:extLst>
              </p:cNvPr>
              <p:cNvSpPr/>
              <p:nvPr/>
            </p:nvSpPr>
            <p:spPr>
              <a:xfrm>
                <a:off x="1522418" y="3352780"/>
                <a:ext cx="1951659" cy="277324"/>
              </a:xfrm>
              <a:prstGeom prst="rect">
                <a:avLst/>
              </a:prstGeom>
              <a:solidFill>
                <a:schemeClr val="accent1"/>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Purpose-Built</a:t>
                </a:r>
                <a:endParaRPr dirty="0">
                  <a:solidFill>
                    <a:schemeClr val="lt1"/>
                  </a:solidFill>
                  <a:latin typeface="+mj-lt"/>
                  <a:ea typeface="Roboto"/>
                  <a:cs typeface="Roboto"/>
                  <a:sym typeface="Roboto"/>
                </a:endParaRPr>
              </a:p>
            </p:txBody>
          </p:sp>
        </p:grpSp>
        <p:grpSp>
          <p:nvGrpSpPr>
            <p:cNvPr id="34" name="Shape 922">
              <a:extLst>
                <a:ext uri="{FF2B5EF4-FFF2-40B4-BE49-F238E27FC236}">
                  <a16:creationId xmlns:a16="http://schemas.microsoft.com/office/drawing/2014/main" id="{D038A4A4-52F1-1B4D-9BE9-B72EE49C1194}"/>
                </a:ext>
              </a:extLst>
            </p:cNvPr>
            <p:cNvGrpSpPr/>
            <p:nvPr/>
          </p:nvGrpSpPr>
          <p:grpSpPr>
            <a:xfrm>
              <a:off x="1455272" y="2528209"/>
              <a:ext cx="7292515" cy="604472"/>
              <a:chOff x="3462780" y="3673665"/>
              <a:chExt cx="9723355" cy="805963"/>
            </a:xfrm>
          </p:grpSpPr>
          <p:sp>
            <p:nvSpPr>
              <p:cNvPr id="35" name="Shape 923">
                <a:extLst>
                  <a:ext uri="{FF2B5EF4-FFF2-40B4-BE49-F238E27FC236}">
                    <a16:creationId xmlns:a16="http://schemas.microsoft.com/office/drawing/2014/main" id="{B509751A-CDEE-6240-84A7-057948439565}"/>
                  </a:ext>
                </a:extLst>
              </p:cNvPr>
              <p:cNvSpPr/>
              <p:nvPr/>
            </p:nvSpPr>
            <p:spPr>
              <a:xfrm>
                <a:off x="4254134" y="3673665"/>
                <a:ext cx="8932001" cy="794500"/>
              </a:xfrm>
              <a:prstGeom prst="homePlate">
                <a:avLst>
                  <a:gd name="adj" fmla="val 50000"/>
                </a:avLst>
              </a:prstGeom>
              <a:solidFill>
                <a:srgbClr val="CC4E3D"/>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48" name="Shape 924">
                <a:extLst>
                  <a:ext uri="{FF2B5EF4-FFF2-40B4-BE49-F238E27FC236}">
                    <a16:creationId xmlns:a16="http://schemas.microsoft.com/office/drawing/2014/main" id="{2E464C02-A39E-7E4A-A575-B6C780D2052B}"/>
                  </a:ext>
                </a:extLst>
              </p:cNvPr>
              <p:cNvSpPr/>
              <p:nvPr/>
            </p:nvSpPr>
            <p:spPr>
              <a:xfrm>
                <a:off x="3462780" y="3685128"/>
                <a:ext cx="791354" cy="794500"/>
              </a:xfrm>
              <a:custGeom>
                <a:avLst/>
                <a:gdLst/>
                <a:ahLst/>
                <a:cxnLst/>
                <a:rect l="0" t="0" r="0" b="0"/>
                <a:pathLst>
                  <a:path w="120000" h="120000" extrusionOk="0">
                    <a:moveTo>
                      <a:pt x="120000" y="0"/>
                    </a:moveTo>
                    <a:lnTo>
                      <a:pt x="0" y="39796"/>
                    </a:lnTo>
                    <a:lnTo>
                      <a:pt x="0" y="80203"/>
                    </a:lnTo>
                    <a:lnTo>
                      <a:pt x="120000" y="120000"/>
                    </a:lnTo>
                    <a:lnTo>
                      <a:pt x="120000" y="0"/>
                    </a:lnTo>
                    <a:close/>
                  </a:path>
                </a:pathLst>
              </a:custGeom>
              <a:solidFill>
                <a:srgbClr val="CC4E3D">
                  <a:alpha val="50588"/>
                </a:srgb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grpSp>
        <p:grpSp>
          <p:nvGrpSpPr>
            <p:cNvPr id="50" name="Shape 926">
              <a:extLst>
                <a:ext uri="{FF2B5EF4-FFF2-40B4-BE49-F238E27FC236}">
                  <a16:creationId xmlns:a16="http://schemas.microsoft.com/office/drawing/2014/main" id="{3D8C7A66-9EA3-7142-8C8F-6CA0C0FDADEA}"/>
                </a:ext>
              </a:extLst>
            </p:cNvPr>
            <p:cNvGrpSpPr/>
            <p:nvPr/>
          </p:nvGrpSpPr>
          <p:grpSpPr>
            <a:xfrm>
              <a:off x="0" y="2945904"/>
              <a:ext cx="8747787" cy="840102"/>
              <a:chOff x="1522417" y="4237342"/>
              <a:chExt cx="11663717" cy="1120136"/>
            </a:xfrm>
          </p:grpSpPr>
          <p:sp>
            <p:nvSpPr>
              <p:cNvPr id="51" name="Shape 927">
                <a:extLst>
                  <a:ext uri="{FF2B5EF4-FFF2-40B4-BE49-F238E27FC236}">
                    <a16:creationId xmlns:a16="http://schemas.microsoft.com/office/drawing/2014/main" id="{8A34BA7A-FCBD-E343-98E9-D971A6B802EC}"/>
                  </a:ext>
                </a:extLst>
              </p:cNvPr>
              <p:cNvSpPr/>
              <p:nvPr/>
            </p:nvSpPr>
            <p:spPr>
              <a:xfrm>
                <a:off x="4254134" y="4564321"/>
                <a:ext cx="8932000" cy="793157"/>
              </a:xfrm>
              <a:prstGeom prst="homePlate">
                <a:avLst>
                  <a:gd name="adj" fmla="val 50000"/>
                </a:avLst>
              </a:prstGeom>
              <a:solidFill>
                <a:srgbClr val="8D6AA0"/>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52" name="Shape 928">
                <a:extLst>
                  <a:ext uri="{FF2B5EF4-FFF2-40B4-BE49-F238E27FC236}">
                    <a16:creationId xmlns:a16="http://schemas.microsoft.com/office/drawing/2014/main" id="{F7BF131A-ECC1-054B-B090-E88762849857}"/>
                  </a:ext>
                </a:extLst>
              </p:cNvPr>
              <p:cNvSpPr/>
              <p:nvPr/>
            </p:nvSpPr>
            <p:spPr>
              <a:xfrm>
                <a:off x="3462780" y="4245714"/>
                <a:ext cx="791354" cy="1111764"/>
              </a:xfrm>
              <a:custGeom>
                <a:avLst/>
                <a:gdLst/>
                <a:ahLst/>
                <a:cxnLst/>
                <a:rect l="0" t="0" r="0" b="0"/>
                <a:pathLst>
                  <a:path w="120000" h="120000" extrusionOk="0">
                    <a:moveTo>
                      <a:pt x="0" y="0"/>
                    </a:moveTo>
                    <a:lnTo>
                      <a:pt x="0" y="29600"/>
                    </a:lnTo>
                    <a:lnTo>
                      <a:pt x="120000" y="119999"/>
                    </a:lnTo>
                    <a:lnTo>
                      <a:pt x="120000" y="34389"/>
                    </a:lnTo>
                    <a:lnTo>
                      <a:pt x="0" y="0"/>
                    </a:lnTo>
                    <a:close/>
                  </a:path>
                </a:pathLst>
              </a:custGeom>
              <a:solidFill>
                <a:srgbClr val="8D6AA0">
                  <a:alpha val="50588"/>
                </a:srgb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53" name="Shape 929">
                <a:extLst>
                  <a:ext uri="{FF2B5EF4-FFF2-40B4-BE49-F238E27FC236}">
                    <a16:creationId xmlns:a16="http://schemas.microsoft.com/office/drawing/2014/main" id="{79B254A8-31E1-C444-924D-63EDB7C64DEB}"/>
                  </a:ext>
                </a:extLst>
              </p:cNvPr>
              <p:cNvSpPr/>
              <p:nvPr/>
            </p:nvSpPr>
            <p:spPr>
              <a:xfrm>
                <a:off x="1522417" y="4237342"/>
                <a:ext cx="1951660" cy="280416"/>
              </a:xfrm>
              <a:prstGeom prst="rect">
                <a:avLst/>
              </a:prstGeom>
              <a:solidFill>
                <a:srgbClr val="8D6AA0"/>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Talent</a:t>
                </a:r>
                <a:endParaRPr dirty="0">
                  <a:solidFill>
                    <a:schemeClr val="lt1"/>
                  </a:solidFill>
                  <a:latin typeface="+mj-lt"/>
                  <a:ea typeface="Roboto"/>
                  <a:cs typeface="Roboto"/>
                  <a:sym typeface="Roboto"/>
                </a:endParaRPr>
              </a:p>
            </p:txBody>
          </p:sp>
        </p:grpSp>
        <p:sp>
          <p:nvSpPr>
            <p:cNvPr id="81" name="Inhaltsplatzhalter 4">
              <a:extLst>
                <a:ext uri="{FF2B5EF4-FFF2-40B4-BE49-F238E27FC236}">
                  <a16:creationId xmlns:a16="http://schemas.microsoft.com/office/drawing/2014/main" id="{09EA1AB7-CA83-0A41-AC62-9E1442AB26FF}"/>
                </a:ext>
              </a:extLst>
            </p:cNvPr>
            <p:cNvSpPr txBox="1">
              <a:spLocks/>
            </p:cNvSpPr>
            <p:nvPr/>
          </p:nvSpPr>
          <p:spPr>
            <a:xfrm>
              <a:off x="2048785" y="1261302"/>
              <a:ext cx="6395046"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1. Purpose-built facility designed to address unique challenges of viral vector development and commercial scale manufacturing</a:t>
              </a:r>
            </a:p>
          </p:txBody>
        </p:sp>
        <p:sp>
          <p:nvSpPr>
            <p:cNvPr id="82" name="Inhaltsplatzhalter 4">
              <a:extLst>
                <a:ext uri="{FF2B5EF4-FFF2-40B4-BE49-F238E27FC236}">
                  <a16:creationId xmlns:a16="http://schemas.microsoft.com/office/drawing/2014/main" id="{AB830865-5121-EA40-A6FB-9AF833329A34}"/>
                </a:ext>
              </a:extLst>
            </p:cNvPr>
            <p:cNvSpPr txBox="1">
              <a:spLocks/>
            </p:cNvSpPr>
            <p:nvPr/>
          </p:nvSpPr>
          <p:spPr>
            <a:xfrm>
              <a:off x="2057257" y="1904607"/>
              <a:ext cx="6546660"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2. Leveraging proven expertise in mammalian drug substance bioprocessing to drive viral vector manufacturing excellence</a:t>
              </a:r>
              <a:endParaRPr lang="en-US" sz="1600" b="1" dirty="0">
                <a:solidFill>
                  <a:schemeClr val="bg1"/>
                </a:solidFill>
              </a:endParaRPr>
            </a:p>
          </p:txBody>
        </p:sp>
        <p:sp>
          <p:nvSpPr>
            <p:cNvPr id="83" name="Inhaltsplatzhalter 4">
              <a:extLst>
                <a:ext uri="{FF2B5EF4-FFF2-40B4-BE49-F238E27FC236}">
                  <a16:creationId xmlns:a16="http://schemas.microsoft.com/office/drawing/2014/main" id="{AA37FF50-657C-FC45-A2FD-395A10EB18FE}"/>
                </a:ext>
              </a:extLst>
            </p:cNvPr>
            <p:cNvSpPr txBox="1">
              <a:spLocks/>
            </p:cNvSpPr>
            <p:nvPr/>
          </p:nvSpPr>
          <p:spPr>
            <a:xfrm>
              <a:off x="2048786" y="2587694"/>
              <a:ext cx="6699004"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3. Elevating viral vector manufacturing with 20+ years of unwavering dedication to regulatory excellence and compliance track records</a:t>
              </a:r>
            </a:p>
          </p:txBody>
        </p:sp>
        <p:sp>
          <p:nvSpPr>
            <p:cNvPr id="84" name="Inhaltsplatzhalter 4">
              <a:extLst>
                <a:ext uri="{FF2B5EF4-FFF2-40B4-BE49-F238E27FC236}">
                  <a16:creationId xmlns:a16="http://schemas.microsoft.com/office/drawing/2014/main" id="{5F1127B8-F163-5F4E-BB01-225A9A71BAEF}"/>
                </a:ext>
              </a:extLst>
            </p:cNvPr>
            <p:cNvSpPr txBox="1">
              <a:spLocks/>
            </p:cNvSpPr>
            <p:nvPr/>
          </p:nvSpPr>
          <p:spPr>
            <a:xfrm>
              <a:off x="2048785" y="3238598"/>
              <a:ext cx="6395046"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4. Committed to onboarding world-class talent with extensive experience, instilling confidence in every viral vector project</a:t>
              </a:r>
            </a:p>
          </p:txBody>
        </p:sp>
        <p:sp>
          <p:nvSpPr>
            <p:cNvPr id="85" name="Inhaltsplatzhalter 4">
              <a:extLst>
                <a:ext uri="{FF2B5EF4-FFF2-40B4-BE49-F238E27FC236}">
                  <a16:creationId xmlns:a16="http://schemas.microsoft.com/office/drawing/2014/main" id="{42AA3598-057C-454A-805F-171955E2F7DF}"/>
                </a:ext>
              </a:extLst>
            </p:cNvPr>
            <p:cNvSpPr txBox="1">
              <a:spLocks/>
            </p:cNvSpPr>
            <p:nvPr/>
          </p:nvSpPr>
          <p:spPr>
            <a:xfrm>
              <a:off x="2048785" y="3847715"/>
              <a:ext cx="6395046"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5. Driving customer-centricity and delivering flexibility to viral vector innovators by investing in resources, talent and capacity</a:t>
              </a:r>
            </a:p>
          </p:txBody>
        </p:sp>
      </p:grpSp>
      <p:sp>
        <p:nvSpPr>
          <p:cNvPr id="36" name="Shape 917">
            <a:extLst>
              <a:ext uri="{FF2B5EF4-FFF2-40B4-BE49-F238E27FC236}">
                <a16:creationId xmlns:a16="http://schemas.microsoft.com/office/drawing/2014/main" id="{EAEEC6AB-34BE-D9EF-0CF3-CBB54CDC7EDA}"/>
              </a:ext>
            </a:extLst>
          </p:cNvPr>
          <p:cNvSpPr/>
          <p:nvPr/>
        </p:nvSpPr>
        <p:spPr>
          <a:xfrm>
            <a:off x="0" y="2521242"/>
            <a:ext cx="1463744" cy="207993"/>
          </a:xfrm>
          <a:prstGeom prst="rect">
            <a:avLst/>
          </a:prstGeom>
          <a:solidFill>
            <a:srgbClr val="30B5A0"/>
          </a:solidFill>
          <a:ln>
            <a:noFill/>
          </a:ln>
        </p:spPr>
        <p:txBody>
          <a:bodyPr lIns="68569" tIns="34275" rIns="68569" bIns="34275" anchor="ctr" anchorCtr="0">
            <a:noAutofit/>
          </a:bodyPr>
          <a:lstStyle/>
          <a:p>
            <a:pPr algn="ctr">
              <a:buClr>
                <a:srgbClr val="000000"/>
              </a:buClr>
            </a:pPr>
            <a:r>
              <a:rPr lang="en-US" dirty="0">
                <a:solidFill>
                  <a:schemeClr val="bg1"/>
                </a:solidFill>
                <a:sym typeface="Roboto"/>
              </a:rPr>
              <a:t>Expertise</a:t>
            </a:r>
            <a:endParaRPr dirty="0">
              <a:solidFill>
                <a:schemeClr val="bg1"/>
              </a:solidFill>
              <a:sym typeface="Roboto"/>
            </a:endParaRPr>
          </a:p>
        </p:txBody>
      </p:sp>
      <p:sp>
        <p:nvSpPr>
          <p:cNvPr id="38" name="Shape 917">
            <a:extLst>
              <a:ext uri="{FF2B5EF4-FFF2-40B4-BE49-F238E27FC236}">
                <a16:creationId xmlns:a16="http://schemas.microsoft.com/office/drawing/2014/main" id="{C5740BA1-46EC-B01C-C938-B97E9405F2FB}"/>
              </a:ext>
            </a:extLst>
          </p:cNvPr>
          <p:cNvSpPr/>
          <p:nvPr/>
        </p:nvSpPr>
        <p:spPr>
          <a:xfrm>
            <a:off x="0" y="2748471"/>
            <a:ext cx="1463744" cy="207993"/>
          </a:xfrm>
          <a:prstGeom prst="rect">
            <a:avLst/>
          </a:prstGeom>
          <a:solidFill>
            <a:srgbClr val="CC4E3D"/>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Quality</a:t>
            </a:r>
            <a:endParaRPr dirty="0">
              <a:solidFill>
                <a:schemeClr val="lt1"/>
              </a:solidFill>
              <a:latin typeface="+mj-lt"/>
              <a:ea typeface="Roboto"/>
              <a:cs typeface="Roboto"/>
              <a:sym typeface="Roboto"/>
            </a:endParaRPr>
          </a:p>
        </p:txBody>
      </p:sp>
    </p:spTree>
    <p:extLst>
      <p:ext uri="{BB962C8B-B14F-4D97-AF65-F5344CB8AC3E}">
        <p14:creationId xmlns:p14="http://schemas.microsoft.com/office/powerpoint/2010/main" val="99810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left)">
                                      <p:cBhvr>
                                        <p:cTn id="11"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026CD-5598-8A4C-B4E7-2D9EBBA60D71}"/>
              </a:ext>
            </a:extLst>
          </p:cNvPr>
          <p:cNvSpPr>
            <a:spLocks noGrp="1"/>
          </p:cNvSpPr>
          <p:nvPr>
            <p:ph type="title"/>
          </p:nvPr>
        </p:nvSpPr>
        <p:spPr/>
        <p:txBody>
          <a:bodyPr>
            <a:normAutofit/>
          </a:bodyPr>
          <a:lstStyle/>
          <a:p>
            <a:r>
              <a:rPr lang="en-US" dirty="0"/>
              <a:t>Initial Campaign Messaging — Viral Vector Specific</a:t>
            </a:r>
          </a:p>
        </p:txBody>
      </p:sp>
      <p:sp>
        <p:nvSpPr>
          <p:cNvPr id="8" name="Rectangle 7">
            <a:extLst>
              <a:ext uri="{FF2B5EF4-FFF2-40B4-BE49-F238E27FC236}">
                <a16:creationId xmlns:a16="http://schemas.microsoft.com/office/drawing/2014/main" id="{67FE37C5-146E-1943-B53E-6A944E868340}"/>
              </a:ext>
            </a:extLst>
          </p:cNvPr>
          <p:cNvSpPr/>
          <p:nvPr/>
        </p:nvSpPr>
        <p:spPr>
          <a:xfrm>
            <a:off x="643647" y="894474"/>
            <a:ext cx="7925128" cy="652410"/>
          </a:xfrm>
          <a:prstGeom prst="rect">
            <a:avLst/>
          </a:prstGeom>
          <a:solidFill>
            <a:schemeClr val="bg1"/>
          </a:solidFill>
          <a:ln w="19050">
            <a:solidFill>
              <a:srgbClr val="F784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4EB85FF-743C-5240-AC23-20301DA1140F}"/>
              </a:ext>
            </a:extLst>
          </p:cNvPr>
          <p:cNvSpPr txBox="1"/>
          <p:nvPr/>
        </p:nvSpPr>
        <p:spPr>
          <a:xfrm>
            <a:off x="1918458" y="1008632"/>
            <a:ext cx="6631775" cy="415498"/>
          </a:xfrm>
          <a:prstGeom prst="rect">
            <a:avLst/>
          </a:prstGeom>
          <a:noFill/>
        </p:spPr>
        <p:txBody>
          <a:bodyPr wrap="square" rtlCol="0">
            <a:spAutoFit/>
          </a:bodyPr>
          <a:lstStyle/>
          <a:p>
            <a:r>
              <a:rPr lang="en-US" b="1" dirty="0" err="1">
                <a:solidFill>
                  <a:schemeClr val="bg2"/>
                </a:solidFill>
                <a:latin typeface="Calibri" panose="020F0502020204030204" pitchFamily="34" charset="0"/>
                <a:cs typeface="Calibri" panose="020F0502020204030204" pitchFamily="34" charset="0"/>
              </a:rPr>
              <a:t>Avid’s</a:t>
            </a:r>
            <a:r>
              <a:rPr lang="en-US" b="1" dirty="0">
                <a:solidFill>
                  <a:schemeClr val="bg2"/>
                </a:solidFill>
                <a:latin typeface="Calibri" panose="020F0502020204030204" pitchFamily="34" charset="0"/>
                <a:cs typeface="Calibri" panose="020F0502020204030204" pitchFamily="34" charset="0"/>
              </a:rPr>
              <a:t> new purpose-built facility has been specifically designed to address the complex and unique nature of viral vectors. Leveraging a long history in commercial biologics, Avid is bringing excellence to viral vector manufacturing.</a:t>
            </a:r>
            <a:endParaRPr lang="en-US" dirty="0">
              <a:solidFill>
                <a:schemeClr val="bg2"/>
              </a:solidFill>
            </a:endParaRPr>
          </a:p>
        </p:txBody>
      </p:sp>
      <p:grpSp>
        <p:nvGrpSpPr>
          <p:cNvPr id="17" name="Group 16">
            <a:extLst>
              <a:ext uri="{FF2B5EF4-FFF2-40B4-BE49-F238E27FC236}">
                <a16:creationId xmlns:a16="http://schemas.microsoft.com/office/drawing/2014/main" id="{B90C2C0D-C79D-0645-B53F-0BB8FC2197B5}"/>
              </a:ext>
            </a:extLst>
          </p:cNvPr>
          <p:cNvGrpSpPr/>
          <p:nvPr/>
        </p:nvGrpSpPr>
        <p:grpSpPr>
          <a:xfrm>
            <a:off x="397795" y="990409"/>
            <a:ext cx="1520158" cy="451945"/>
            <a:chOff x="289182" y="955337"/>
            <a:chExt cx="792468" cy="451945"/>
          </a:xfrm>
        </p:grpSpPr>
        <p:sp>
          <p:nvSpPr>
            <p:cNvPr id="9" name="Rounded Rectangle 8">
              <a:extLst>
                <a:ext uri="{FF2B5EF4-FFF2-40B4-BE49-F238E27FC236}">
                  <a16:creationId xmlns:a16="http://schemas.microsoft.com/office/drawing/2014/main" id="{8CDEDC80-3EF4-AC41-9C2F-7F55DC5D588D}"/>
                </a:ext>
              </a:extLst>
            </p:cNvPr>
            <p:cNvSpPr/>
            <p:nvPr/>
          </p:nvSpPr>
          <p:spPr>
            <a:xfrm>
              <a:off x="299545" y="955337"/>
              <a:ext cx="717350" cy="451945"/>
            </a:xfrm>
            <a:prstGeom prst="roundRect">
              <a:avLst/>
            </a:prstGeom>
            <a:solidFill>
              <a:srgbClr val="F4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10" name="TextBox 9">
              <a:extLst>
                <a:ext uri="{FF2B5EF4-FFF2-40B4-BE49-F238E27FC236}">
                  <a16:creationId xmlns:a16="http://schemas.microsoft.com/office/drawing/2014/main" id="{34A9C116-04C5-6E49-BB0E-07D4B286088C}"/>
                </a:ext>
              </a:extLst>
            </p:cNvPr>
            <p:cNvSpPr txBox="1"/>
            <p:nvPr/>
          </p:nvSpPr>
          <p:spPr>
            <a:xfrm>
              <a:off x="289182" y="1049478"/>
              <a:ext cx="792468" cy="276999"/>
            </a:xfrm>
            <a:prstGeom prst="rect">
              <a:avLst/>
            </a:prstGeom>
            <a:noFill/>
          </p:spPr>
          <p:txBody>
            <a:bodyPr wrap="square" rtlCol="0">
              <a:spAutoFit/>
            </a:bodyPr>
            <a:lstStyle/>
            <a:p>
              <a:pPr algn="l"/>
              <a:r>
                <a:rPr lang="en-US" sz="1200" b="1" dirty="0">
                  <a:solidFill>
                    <a:schemeClr val="bg1"/>
                  </a:solidFill>
                </a:rPr>
                <a:t>PURPOSE-BUILT</a:t>
              </a:r>
            </a:p>
          </p:txBody>
        </p:sp>
      </p:grpSp>
      <p:grpSp>
        <p:nvGrpSpPr>
          <p:cNvPr id="5" name="Group 4">
            <a:extLst>
              <a:ext uri="{FF2B5EF4-FFF2-40B4-BE49-F238E27FC236}">
                <a16:creationId xmlns:a16="http://schemas.microsoft.com/office/drawing/2014/main" id="{7267D1D1-F83C-A487-A146-EA4855817A1E}"/>
              </a:ext>
            </a:extLst>
          </p:cNvPr>
          <p:cNvGrpSpPr/>
          <p:nvPr/>
        </p:nvGrpSpPr>
        <p:grpSpPr>
          <a:xfrm>
            <a:off x="417675" y="1614098"/>
            <a:ext cx="8151099" cy="652410"/>
            <a:chOff x="417675" y="1614098"/>
            <a:chExt cx="8151099" cy="652410"/>
          </a:xfrm>
        </p:grpSpPr>
        <p:sp>
          <p:nvSpPr>
            <p:cNvPr id="19" name="Rectangle 18">
              <a:extLst>
                <a:ext uri="{FF2B5EF4-FFF2-40B4-BE49-F238E27FC236}">
                  <a16:creationId xmlns:a16="http://schemas.microsoft.com/office/drawing/2014/main" id="{B3CB26ED-5D00-CF4A-89AE-123622478AF0}"/>
                </a:ext>
              </a:extLst>
            </p:cNvPr>
            <p:cNvSpPr/>
            <p:nvPr/>
          </p:nvSpPr>
          <p:spPr>
            <a:xfrm>
              <a:off x="643647" y="1614098"/>
              <a:ext cx="7925127" cy="652410"/>
            </a:xfrm>
            <a:prstGeom prst="rect">
              <a:avLst/>
            </a:prstGeom>
            <a:solidFill>
              <a:schemeClr val="bg1"/>
            </a:solidFill>
            <a:ln w="19050">
              <a:solidFill>
                <a:srgbClr val="30B5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B4160806-458C-264E-BDE3-701A0FB9BBD3}"/>
                </a:ext>
              </a:extLst>
            </p:cNvPr>
            <p:cNvGrpSpPr/>
            <p:nvPr/>
          </p:nvGrpSpPr>
          <p:grpSpPr>
            <a:xfrm>
              <a:off x="417675" y="1700094"/>
              <a:ext cx="1376060" cy="451945"/>
              <a:chOff x="299545" y="955337"/>
              <a:chExt cx="872461" cy="451945"/>
            </a:xfrm>
            <a:solidFill>
              <a:srgbClr val="9CA383"/>
            </a:solidFill>
          </p:grpSpPr>
          <p:sp>
            <p:nvSpPr>
              <p:cNvPr id="21" name="Rounded Rectangle 20">
                <a:extLst>
                  <a:ext uri="{FF2B5EF4-FFF2-40B4-BE49-F238E27FC236}">
                    <a16:creationId xmlns:a16="http://schemas.microsoft.com/office/drawing/2014/main" id="{9F40E422-01F3-A24F-8C4E-90B7EE9E3FC6}"/>
                  </a:ext>
                </a:extLst>
              </p:cNvPr>
              <p:cNvSpPr/>
              <p:nvPr/>
            </p:nvSpPr>
            <p:spPr>
              <a:xfrm>
                <a:off x="299545" y="955337"/>
                <a:ext cx="872461" cy="451945"/>
              </a:xfrm>
              <a:prstGeom prst="roundRect">
                <a:avLst/>
              </a:prstGeom>
              <a:solidFill>
                <a:srgbClr val="30B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23" name="TextBox 22">
                <a:extLst>
                  <a:ext uri="{FF2B5EF4-FFF2-40B4-BE49-F238E27FC236}">
                    <a16:creationId xmlns:a16="http://schemas.microsoft.com/office/drawing/2014/main" id="{98D69354-5B15-494D-8F5C-68D10ADFB637}"/>
                  </a:ext>
                </a:extLst>
              </p:cNvPr>
              <p:cNvSpPr txBox="1"/>
              <p:nvPr/>
            </p:nvSpPr>
            <p:spPr>
              <a:xfrm>
                <a:off x="398829" y="1044049"/>
                <a:ext cx="658818" cy="276999"/>
              </a:xfrm>
              <a:prstGeom prst="rect">
                <a:avLst/>
              </a:prstGeom>
              <a:solidFill>
                <a:srgbClr val="30B5A0"/>
              </a:solidFill>
              <a:ln>
                <a:noFill/>
              </a:ln>
            </p:spPr>
            <p:txBody>
              <a:bodyPr wrap="square" rtlCol="0">
                <a:spAutoFit/>
              </a:bodyPr>
              <a:lstStyle/>
              <a:p>
                <a:pPr algn="l"/>
                <a:r>
                  <a:rPr lang="en-US" sz="1200" b="1" dirty="0">
                    <a:solidFill>
                      <a:schemeClr val="bg1"/>
                    </a:solidFill>
                  </a:rPr>
                  <a:t>EXPERTISE</a:t>
                </a:r>
              </a:p>
            </p:txBody>
          </p:sp>
        </p:grpSp>
        <p:sp>
          <p:nvSpPr>
            <p:cNvPr id="44" name="TextBox 43">
              <a:extLst>
                <a:ext uri="{FF2B5EF4-FFF2-40B4-BE49-F238E27FC236}">
                  <a16:creationId xmlns:a16="http://schemas.microsoft.com/office/drawing/2014/main" id="{5DF6D127-AED5-9E43-8ACB-373193C6B5C7}"/>
                </a:ext>
              </a:extLst>
            </p:cNvPr>
            <p:cNvSpPr txBox="1"/>
            <p:nvPr/>
          </p:nvSpPr>
          <p:spPr>
            <a:xfrm>
              <a:off x="1918459" y="1700094"/>
              <a:ext cx="6452347" cy="415498"/>
            </a:xfrm>
            <a:prstGeom prst="rect">
              <a:avLst/>
            </a:prstGeom>
            <a:noFill/>
          </p:spPr>
          <p:txBody>
            <a:bodyPr wrap="square" rtlCol="0">
              <a:spAutoFit/>
            </a:bodyPr>
            <a:lstStyle/>
            <a:p>
              <a:r>
                <a:rPr lang="en-US" b="1" dirty="0">
                  <a:solidFill>
                    <a:schemeClr val="tx1"/>
                  </a:solidFill>
                  <a:latin typeface="Calibri" panose="020F0502020204030204" pitchFamily="34" charset="0"/>
                  <a:cs typeface="Calibri" panose="020F0502020204030204" pitchFamily="34" charset="0"/>
                </a:rPr>
                <a:t>With proven expertise in mammalian drug substance bioprocessing, Avid brings manufacturing excellence and over 28 years of technical experience to viral vectors.</a:t>
              </a:r>
              <a:endParaRPr lang="en-US" dirty="0">
                <a:solidFill>
                  <a:schemeClr val="tx1"/>
                </a:solidFill>
              </a:endParaRPr>
            </a:p>
          </p:txBody>
        </p:sp>
      </p:grpSp>
      <p:grpSp>
        <p:nvGrpSpPr>
          <p:cNvPr id="6" name="Group 5">
            <a:extLst>
              <a:ext uri="{FF2B5EF4-FFF2-40B4-BE49-F238E27FC236}">
                <a16:creationId xmlns:a16="http://schemas.microsoft.com/office/drawing/2014/main" id="{648FAB1F-11FA-B335-D8CC-A569CFEBC4A9}"/>
              </a:ext>
            </a:extLst>
          </p:cNvPr>
          <p:cNvGrpSpPr/>
          <p:nvPr/>
        </p:nvGrpSpPr>
        <p:grpSpPr>
          <a:xfrm>
            <a:off x="417169" y="3808663"/>
            <a:ext cx="8151100" cy="652410"/>
            <a:chOff x="417674" y="2869309"/>
            <a:chExt cx="8151100" cy="652410"/>
          </a:xfrm>
        </p:grpSpPr>
        <p:sp>
          <p:nvSpPr>
            <p:cNvPr id="24" name="Rectangle 23">
              <a:extLst>
                <a:ext uri="{FF2B5EF4-FFF2-40B4-BE49-F238E27FC236}">
                  <a16:creationId xmlns:a16="http://schemas.microsoft.com/office/drawing/2014/main" id="{54BDBA93-2F13-344A-890D-E97607088229}"/>
                </a:ext>
              </a:extLst>
            </p:cNvPr>
            <p:cNvSpPr/>
            <p:nvPr/>
          </p:nvSpPr>
          <p:spPr>
            <a:xfrm>
              <a:off x="643647" y="2869309"/>
              <a:ext cx="7925127" cy="652410"/>
            </a:xfrm>
            <a:prstGeom prst="rect">
              <a:avLst/>
            </a:prstGeom>
            <a:solidFill>
              <a:schemeClr val="bg1"/>
            </a:solidFill>
            <a:ln w="19050">
              <a:solidFill>
                <a:srgbClr val="6978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9CD6931A-95B6-D44C-8915-4A404B6C09A8}"/>
                </a:ext>
              </a:extLst>
            </p:cNvPr>
            <p:cNvGrpSpPr/>
            <p:nvPr/>
          </p:nvGrpSpPr>
          <p:grpSpPr>
            <a:xfrm>
              <a:off x="417674" y="2965244"/>
              <a:ext cx="1376060" cy="451945"/>
              <a:chOff x="299545" y="955337"/>
              <a:chExt cx="872461" cy="451945"/>
            </a:xfrm>
            <a:solidFill>
              <a:srgbClr val="30B5A0"/>
            </a:solidFill>
          </p:grpSpPr>
          <p:sp>
            <p:nvSpPr>
              <p:cNvPr id="26" name="Rounded Rectangle 25">
                <a:extLst>
                  <a:ext uri="{FF2B5EF4-FFF2-40B4-BE49-F238E27FC236}">
                    <a16:creationId xmlns:a16="http://schemas.microsoft.com/office/drawing/2014/main" id="{7CA0ED38-F67C-C744-B9A4-A648453E87C0}"/>
                  </a:ext>
                </a:extLst>
              </p:cNvPr>
              <p:cNvSpPr/>
              <p:nvPr/>
            </p:nvSpPr>
            <p:spPr>
              <a:xfrm>
                <a:off x="299545" y="955337"/>
                <a:ext cx="872461" cy="451945"/>
              </a:xfrm>
              <a:prstGeom prst="roundRect">
                <a:avLst/>
              </a:prstGeom>
              <a:solidFill>
                <a:srgbClr val="697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27" name="TextBox 26">
                <a:extLst>
                  <a:ext uri="{FF2B5EF4-FFF2-40B4-BE49-F238E27FC236}">
                    <a16:creationId xmlns:a16="http://schemas.microsoft.com/office/drawing/2014/main" id="{71B686F7-2599-914B-9E3C-222961A5EEE8}"/>
                  </a:ext>
                </a:extLst>
              </p:cNvPr>
              <p:cNvSpPr txBox="1"/>
              <p:nvPr/>
            </p:nvSpPr>
            <p:spPr>
              <a:xfrm>
                <a:off x="390078" y="1042808"/>
                <a:ext cx="676961" cy="276999"/>
              </a:xfrm>
              <a:prstGeom prst="rect">
                <a:avLst/>
              </a:prstGeom>
              <a:solidFill>
                <a:srgbClr val="69788A"/>
              </a:solidFill>
              <a:ln>
                <a:noFill/>
              </a:ln>
            </p:spPr>
            <p:txBody>
              <a:bodyPr wrap="square" rtlCol="0">
                <a:spAutoFit/>
              </a:bodyPr>
              <a:lstStyle/>
              <a:p>
                <a:pPr algn="l"/>
                <a:r>
                  <a:rPr lang="en-US" sz="1200" b="1" dirty="0">
                    <a:solidFill>
                      <a:schemeClr val="bg1"/>
                    </a:solidFill>
                  </a:rPr>
                  <a:t>CUSTOMER</a:t>
                </a:r>
              </a:p>
            </p:txBody>
          </p:sp>
        </p:grpSp>
        <p:sp>
          <p:nvSpPr>
            <p:cNvPr id="28" name="TextBox 27">
              <a:extLst>
                <a:ext uri="{FF2B5EF4-FFF2-40B4-BE49-F238E27FC236}">
                  <a16:creationId xmlns:a16="http://schemas.microsoft.com/office/drawing/2014/main" id="{31668B06-D648-5048-AD27-455951DCC2D3}"/>
                </a:ext>
              </a:extLst>
            </p:cNvPr>
            <p:cNvSpPr txBox="1"/>
            <p:nvPr/>
          </p:nvSpPr>
          <p:spPr>
            <a:xfrm>
              <a:off x="1918458" y="2902675"/>
              <a:ext cx="6454610" cy="577081"/>
            </a:xfrm>
            <a:prstGeom prst="rect">
              <a:avLst/>
            </a:prstGeom>
            <a:noFill/>
          </p:spPr>
          <p:txBody>
            <a:bodyPr wrap="square" rtlCol="0">
              <a:spAutoFit/>
            </a:bodyPr>
            <a:lstStyle/>
            <a:p>
              <a:r>
                <a:rPr lang="en-US" b="1" dirty="0">
                  <a:solidFill>
                    <a:schemeClr val="tx1"/>
                  </a:solidFill>
                  <a:latin typeface="Calibri" panose="020F0502020204030204" pitchFamily="34" charset="0"/>
                  <a:cs typeface="Calibri" panose="020F0502020204030204" pitchFamily="34" charset="0"/>
                </a:rPr>
                <a:t>By designing a purpose-built viral vector facility to increase capacity and recruiting top-tier viral vector experts, Avid is bringing value to our customers and delivering on a customer-centric philosophy of reliability, flexibility and quality.</a:t>
              </a:r>
              <a:endParaRPr lang="en-US" dirty="0">
                <a:solidFill>
                  <a:schemeClr val="tx1"/>
                </a:solidFill>
              </a:endParaRPr>
            </a:p>
          </p:txBody>
        </p:sp>
      </p:grpSp>
      <p:sp>
        <p:nvSpPr>
          <p:cNvPr id="38" name="Slide Number Placeholder 2">
            <a:extLst>
              <a:ext uri="{FF2B5EF4-FFF2-40B4-BE49-F238E27FC236}">
                <a16:creationId xmlns:a16="http://schemas.microsoft.com/office/drawing/2014/main" id="{4BD09E90-6BDD-934D-BD81-6FDA67FE2E20}"/>
              </a:ext>
            </a:extLst>
          </p:cNvPr>
          <p:cNvSpPr>
            <a:spLocks noGrp="1"/>
          </p:cNvSpPr>
          <p:nvPr>
            <p:ph type="sldNum" idx="10"/>
          </p:nvPr>
        </p:nvSpPr>
        <p:spPr>
          <a:xfrm>
            <a:off x="8568775" y="4869492"/>
            <a:ext cx="437400" cy="181800"/>
          </a:xfrm>
        </p:spPr>
        <p:txBody>
          <a:bodyPr/>
          <a:lstStyle/>
          <a:p>
            <a:fld id="{00000000-1234-1234-1234-123412341234}" type="slidenum">
              <a:rPr lang="en" smtClean="0"/>
              <a:pPr/>
              <a:t>4</a:t>
            </a:fld>
            <a:endParaRPr lang="en" dirty="0"/>
          </a:p>
        </p:txBody>
      </p:sp>
      <p:sp>
        <p:nvSpPr>
          <p:cNvPr id="39" name="Footer Placeholder 4">
            <a:extLst>
              <a:ext uri="{FF2B5EF4-FFF2-40B4-BE49-F238E27FC236}">
                <a16:creationId xmlns:a16="http://schemas.microsoft.com/office/drawing/2014/main" id="{EEB0BD80-A694-5249-BFFA-3A913A1BD6C3}"/>
              </a:ext>
            </a:extLst>
          </p:cNvPr>
          <p:cNvSpPr>
            <a:spLocks noGrp="1"/>
          </p:cNvSpPr>
          <p:nvPr>
            <p:ph type="ftr" sz="quarter" idx="3"/>
          </p:nvPr>
        </p:nvSpPr>
        <p:spPr>
          <a:xfrm>
            <a:off x="4006215" y="4875208"/>
            <a:ext cx="3634740" cy="178950"/>
          </a:xfrm>
        </p:spPr>
        <p:txBody>
          <a:bodyPr/>
          <a:lstStyle/>
          <a:p>
            <a:r>
              <a:rPr lang="en-US" b="1" dirty="0"/>
              <a:t>AVID</a:t>
            </a:r>
            <a:r>
              <a:rPr lang="en-US" dirty="0"/>
              <a:t> - VV Campaign Messaging</a:t>
            </a:r>
          </a:p>
        </p:txBody>
      </p:sp>
      <p:sp>
        <p:nvSpPr>
          <p:cNvPr id="40" name="TextBox 39">
            <a:extLst>
              <a:ext uri="{FF2B5EF4-FFF2-40B4-BE49-F238E27FC236}">
                <a16:creationId xmlns:a16="http://schemas.microsoft.com/office/drawing/2014/main" id="{09279188-11AE-3749-9722-CC1F2075ACE2}"/>
              </a:ext>
            </a:extLst>
          </p:cNvPr>
          <p:cNvSpPr txBox="1"/>
          <p:nvPr/>
        </p:nvSpPr>
        <p:spPr>
          <a:xfrm>
            <a:off x="7598664" y="4881034"/>
            <a:ext cx="930402" cy="196208"/>
          </a:xfrm>
          <a:prstGeom prst="rect">
            <a:avLst/>
          </a:prstGeom>
          <a:noFill/>
        </p:spPr>
        <p:txBody>
          <a:bodyPr wrap="square" rtlCol="0">
            <a:spAutoFit/>
          </a:bodyPr>
          <a:lstStyle/>
          <a:p>
            <a:pPr algn="ctr"/>
            <a:r>
              <a:rPr lang="en-US" sz="675" dirty="0">
                <a:solidFill>
                  <a:schemeClr val="accent6"/>
                </a:solidFill>
              </a:rPr>
              <a:t>June 30, 2022</a:t>
            </a:r>
          </a:p>
        </p:txBody>
      </p:sp>
      <p:grpSp>
        <p:nvGrpSpPr>
          <p:cNvPr id="31" name="Group 30">
            <a:extLst>
              <a:ext uri="{FF2B5EF4-FFF2-40B4-BE49-F238E27FC236}">
                <a16:creationId xmlns:a16="http://schemas.microsoft.com/office/drawing/2014/main" id="{81374787-5B6B-7E00-9311-E009D91F4519}"/>
              </a:ext>
            </a:extLst>
          </p:cNvPr>
          <p:cNvGrpSpPr/>
          <p:nvPr/>
        </p:nvGrpSpPr>
        <p:grpSpPr>
          <a:xfrm>
            <a:off x="417673" y="2356112"/>
            <a:ext cx="8151100" cy="652410"/>
            <a:chOff x="417674" y="1614098"/>
            <a:chExt cx="8151100" cy="652410"/>
          </a:xfrm>
        </p:grpSpPr>
        <p:sp>
          <p:nvSpPr>
            <p:cNvPr id="32" name="Rectangle 31">
              <a:extLst>
                <a:ext uri="{FF2B5EF4-FFF2-40B4-BE49-F238E27FC236}">
                  <a16:creationId xmlns:a16="http://schemas.microsoft.com/office/drawing/2014/main" id="{1EC6F6AC-726A-41A3-883D-91843ABD31FA}"/>
                </a:ext>
              </a:extLst>
            </p:cNvPr>
            <p:cNvSpPr/>
            <p:nvPr/>
          </p:nvSpPr>
          <p:spPr>
            <a:xfrm>
              <a:off x="643647" y="1614098"/>
              <a:ext cx="7925127" cy="652410"/>
            </a:xfrm>
            <a:prstGeom prst="rect">
              <a:avLst/>
            </a:prstGeom>
            <a:solidFill>
              <a:schemeClr val="bg1"/>
            </a:solidFill>
            <a:ln w="19050">
              <a:solidFill>
                <a:srgbClr val="CC4E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AF583D86-E19A-BDB6-12C5-B8F7FC109B93}"/>
                </a:ext>
              </a:extLst>
            </p:cNvPr>
            <p:cNvGrpSpPr/>
            <p:nvPr/>
          </p:nvGrpSpPr>
          <p:grpSpPr>
            <a:xfrm>
              <a:off x="417674" y="1700094"/>
              <a:ext cx="1376060" cy="451945"/>
              <a:chOff x="299545" y="955337"/>
              <a:chExt cx="872464" cy="451945"/>
            </a:xfrm>
            <a:solidFill>
              <a:srgbClr val="9CA383"/>
            </a:solidFill>
          </p:grpSpPr>
          <p:sp>
            <p:nvSpPr>
              <p:cNvPr id="35" name="Rounded Rectangle 34">
                <a:extLst>
                  <a:ext uri="{FF2B5EF4-FFF2-40B4-BE49-F238E27FC236}">
                    <a16:creationId xmlns:a16="http://schemas.microsoft.com/office/drawing/2014/main" id="{F3094137-882A-E107-AE6D-7165DA7724BE}"/>
                  </a:ext>
                </a:extLst>
              </p:cNvPr>
              <p:cNvSpPr/>
              <p:nvPr/>
            </p:nvSpPr>
            <p:spPr>
              <a:xfrm>
                <a:off x="299545" y="955337"/>
                <a:ext cx="872464" cy="451945"/>
              </a:xfrm>
              <a:prstGeom prst="roundRect">
                <a:avLst/>
              </a:prstGeom>
              <a:solidFill>
                <a:srgbClr val="CC4E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36" name="TextBox 35">
                <a:extLst>
                  <a:ext uri="{FF2B5EF4-FFF2-40B4-BE49-F238E27FC236}">
                    <a16:creationId xmlns:a16="http://schemas.microsoft.com/office/drawing/2014/main" id="{931EC6F0-3676-F29B-8637-CF33903E3F1B}"/>
                  </a:ext>
                </a:extLst>
              </p:cNvPr>
              <p:cNvSpPr txBox="1"/>
              <p:nvPr/>
            </p:nvSpPr>
            <p:spPr>
              <a:xfrm>
                <a:off x="455412" y="1045038"/>
                <a:ext cx="545658" cy="276999"/>
              </a:xfrm>
              <a:prstGeom prst="rect">
                <a:avLst/>
              </a:prstGeom>
              <a:solidFill>
                <a:srgbClr val="CC4E3D"/>
              </a:solidFill>
              <a:ln>
                <a:noFill/>
              </a:ln>
            </p:spPr>
            <p:txBody>
              <a:bodyPr wrap="square" rtlCol="0">
                <a:spAutoFit/>
              </a:bodyPr>
              <a:lstStyle/>
              <a:p>
                <a:pPr algn="l"/>
                <a:r>
                  <a:rPr lang="en-US" sz="1200" b="1" dirty="0">
                    <a:solidFill>
                      <a:schemeClr val="bg1"/>
                    </a:solidFill>
                  </a:rPr>
                  <a:t>QUALITY</a:t>
                </a:r>
              </a:p>
            </p:txBody>
          </p:sp>
        </p:grpSp>
        <p:sp>
          <p:nvSpPr>
            <p:cNvPr id="34" name="TextBox 33">
              <a:extLst>
                <a:ext uri="{FF2B5EF4-FFF2-40B4-BE49-F238E27FC236}">
                  <a16:creationId xmlns:a16="http://schemas.microsoft.com/office/drawing/2014/main" id="{173EB6E6-E2BC-872C-0B8F-88D549AD1C54}"/>
                </a:ext>
              </a:extLst>
            </p:cNvPr>
            <p:cNvSpPr txBox="1"/>
            <p:nvPr/>
          </p:nvSpPr>
          <p:spPr>
            <a:xfrm>
              <a:off x="1918459" y="1715928"/>
              <a:ext cx="6482497" cy="415498"/>
            </a:xfrm>
            <a:prstGeom prst="rect">
              <a:avLst/>
            </a:prstGeom>
            <a:noFill/>
          </p:spPr>
          <p:txBody>
            <a:bodyPr wrap="square" rtlCol="0">
              <a:spAutoFit/>
            </a:bodyPr>
            <a:lstStyle/>
            <a:p>
              <a:r>
                <a:rPr lang="en-US" b="1" dirty="0">
                  <a:solidFill>
                    <a:schemeClr val="tx1"/>
                  </a:solidFill>
                  <a:latin typeface="Calibri" panose="020F0502020204030204" pitchFamily="34" charset="0"/>
                  <a:cs typeface="Calibri" panose="020F0502020204030204" pitchFamily="34" charset="0"/>
                </a:rPr>
                <a:t>Avid is elevating viral vector manufacturing by leveraging over 20 years of unwavering dedication to regulatory excellence and compliance. </a:t>
              </a:r>
              <a:endParaRPr lang="en-US" dirty="0">
                <a:solidFill>
                  <a:schemeClr val="tx1"/>
                </a:solidFill>
              </a:endParaRPr>
            </a:p>
          </p:txBody>
        </p:sp>
      </p:grpSp>
      <p:grpSp>
        <p:nvGrpSpPr>
          <p:cNvPr id="37" name="Group 36">
            <a:extLst>
              <a:ext uri="{FF2B5EF4-FFF2-40B4-BE49-F238E27FC236}">
                <a16:creationId xmlns:a16="http://schemas.microsoft.com/office/drawing/2014/main" id="{6016E158-F3AD-5C44-B7F4-ED0F54EE785E}"/>
              </a:ext>
            </a:extLst>
          </p:cNvPr>
          <p:cNvGrpSpPr/>
          <p:nvPr/>
        </p:nvGrpSpPr>
        <p:grpSpPr>
          <a:xfrm>
            <a:off x="417169" y="3074110"/>
            <a:ext cx="8151100" cy="652410"/>
            <a:chOff x="417674" y="2869309"/>
            <a:chExt cx="8151100" cy="652410"/>
          </a:xfrm>
        </p:grpSpPr>
        <p:sp>
          <p:nvSpPr>
            <p:cNvPr id="41" name="Rectangle 40">
              <a:extLst>
                <a:ext uri="{FF2B5EF4-FFF2-40B4-BE49-F238E27FC236}">
                  <a16:creationId xmlns:a16="http://schemas.microsoft.com/office/drawing/2014/main" id="{2ECDAD42-A06F-E6F1-1C42-EA52DB1F8DCD}"/>
                </a:ext>
              </a:extLst>
            </p:cNvPr>
            <p:cNvSpPr/>
            <p:nvPr/>
          </p:nvSpPr>
          <p:spPr>
            <a:xfrm>
              <a:off x="643647" y="2869309"/>
              <a:ext cx="7925127" cy="652410"/>
            </a:xfrm>
            <a:prstGeom prst="rect">
              <a:avLst/>
            </a:prstGeom>
            <a:solidFill>
              <a:schemeClr val="bg1"/>
            </a:solidFill>
            <a:ln w="19050">
              <a:solidFill>
                <a:srgbClr val="8D6A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5C6F10C6-FF63-80E0-087D-15DD547D97E2}"/>
                </a:ext>
              </a:extLst>
            </p:cNvPr>
            <p:cNvGrpSpPr/>
            <p:nvPr/>
          </p:nvGrpSpPr>
          <p:grpSpPr>
            <a:xfrm>
              <a:off x="417674" y="2965244"/>
              <a:ext cx="1376060" cy="451945"/>
              <a:chOff x="299545" y="955337"/>
              <a:chExt cx="872461" cy="451945"/>
            </a:xfrm>
            <a:solidFill>
              <a:srgbClr val="30B5A0"/>
            </a:solidFill>
          </p:grpSpPr>
          <p:sp>
            <p:nvSpPr>
              <p:cNvPr id="45" name="Rounded Rectangle 44">
                <a:extLst>
                  <a:ext uri="{FF2B5EF4-FFF2-40B4-BE49-F238E27FC236}">
                    <a16:creationId xmlns:a16="http://schemas.microsoft.com/office/drawing/2014/main" id="{4FA66FD8-151F-B529-68AA-99D05B6CE9D2}"/>
                  </a:ext>
                </a:extLst>
              </p:cNvPr>
              <p:cNvSpPr/>
              <p:nvPr/>
            </p:nvSpPr>
            <p:spPr>
              <a:xfrm>
                <a:off x="299545" y="955337"/>
                <a:ext cx="872461" cy="451945"/>
              </a:xfrm>
              <a:prstGeom prst="roundRect">
                <a:avLst/>
              </a:prstGeom>
              <a:solidFill>
                <a:srgbClr val="8D6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46" name="TextBox 45">
                <a:extLst>
                  <a:ext uri="{FF2B5EF4-FFF2-40B4-BE49-F238E27FC236}">
                    <a16:creationId xmlns:a16="http://schemas.microsoft.com/office/drawing/2014/main" id="{B5C23EDA-66A4-C6D7-8AE7-1D7533630B9E}"/>
                  </a:ext>
                </a:extLst>
              </p:cNvPr>
              <p:cNvSpPr txBox="1"/>
              <p:nvPr/>
            </p:nvSpPr>
            <p:spPr>
              <a:xfrm>
                <a:off x="462394" y="1036142"/>
                <a:ext cx="532329" cy="276999"/>
              </a:xfrm>
              <a:prstGeom prst="rect">
                <a:avLst/>
              </a:prstGeom>
              <a:solidFill>
                <a:srgbClr val="8D6AA0"/>
              </a:solidFill>
              <a:ln>
                <a:noFill/>
              </a:ln>
            </p:spPr>
            <p:txBody>
              <a:bodyPr wrap="square" rtlCol="0">
                <a:spAutoFit/>
              </a:bodyPr>
              <a:lstStyle/>
              <a:p>
                <a:pPr algn="l"/>
                <a:r>
                  <a:rPr lang="en-US" sz="1200" b="1" dirty="0">
                    <a:solidFill>
                      <a:schemeClr val="bg1"/>
                    </a:solidFill>
                  </a:rPr>
                  <a:t>TALENT</a:t>
                </a:r>
              </a:p>
            </p:txBody>
          </p:sp>
        </p:grpSp>
        <p:sp>
          <p:nvSpPr>
            <p:cNvPr id="43" name="TextBox 42">
              <a:extLst>
                <a:ext uri="{FF2B5EF4-FFF2-40B4-BE49-F238E27FC236}">
                  <a16:creationId xmlns:a16="http://schemas.microsoft.com/office/drawing/2014/main" id="{ED2E14E2-11E4-B3FC-83EB-2F5D5D070B64}"/>
                </a:ext>
              </a:extLst>
            </p:cNvPr>
            <p:cNvSpPr txBox="1"/>
            <p:nvPr/>
          </p:nvSpPr>
          <p:spPr>
            <a:xfrm>
              <a:off x="1918458" y="2897724"/>
              <a:ext cx="6462667" cy="577081"/>
            </a:xfrm>
            <a:prstGeom prst="rect">
              <a:avLst/>
            </a:prstGeom>
            <a:noFill/>
          </p:spPr>
          <p:txBody>
            <a:bodyPr wrap="square" rtlCol="0">
              <a:spAutoFit/>
            </a:bodyPr>
            <a:lstStyle/>
            <a:p>
              <a:r>
                <a:rPr lang="en-US" b="1" dirty="0">
                  <a:solidFill>
                    <a:schemeClr val="tx1"/>
                  </a:solidFill>
                  <a:latin typeface="Calibri" panose="020F0502020204030204" pitchFamily="34" charset="0"/>
                  <a:cs typeface="Calibri" panose="020F0502020204030204" pitchFamily="34" charset="0"/>
                </a:rPr>
                <a:t>To meet the unique and complex needs of viral vector manufacturing, Avid has purposefully established a highly experienced viral vector team of quality, process development and manufacturing experts, instilling confidence in every project. </a:t>
              </a:r>
              <a:endParaRPr lang="en-US" dirty="0">
                <a:solidFill>
                  <a:schemeClr val="tx1"/>
                </a:solidFill>
              </a:endParaRPr>
            </a:p>
          </p:txBody>
        </p:sp>
      </p:grpSp>
    </p:spTree>
    <p:extLst>
      <p:ext uri="{BB962C8B-B14F-4D97-AF65-F5344CB8AC3E}">
        <p14:creationId xmlns:p14="http://schemas.microsoft.com/office/powerpoint/2010/main" val="2510508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E92D8-1BA9-7A43-BA16-FFD4CD1A64EF}"/>
              </a:ext>
            </a:extLst>
          </p:cNvPr>
          <p:cNvSpPr>
            <a:spLocks noGrp="1"/>
          </p:cNvSpPr>
          <p:nvPr>
            <p:ph type="title"/>
          </p:nvPr>
        </p:nvSpPr>
        <p:spPr/>
        <p:txBody>
          <a:bodyPr/>
          <a:lstStyle/>
          <a:p>
            <a:r>
              <a:rPr lang="en-US" dirty="0"/>
              <a:t>Mammalian Key Word Cloud</a:t>
            </a:r>
            <a:endParaRPr lang="en-US" dirty="0">
              <a:solidFill>
                <a:srgbClr val="C00000"/>
              </a:solidFill>
            </a:endParaRPr>
          </a:p>
        </p:txBody>
      </p:sp>
      <p:sp>
        <p:nvSpPr>
          <p:cNvPr id="3" name="Slide Number Placeholder 2">
            <a:extLst>
              <a:ext uri="{FF2B5EF4-FFF2-40B4-BE49-F238E27FC236}">
                <a16:creationId xmlns:a16="http://schemas.microsoft.com/office/drawing/2014/main" id="{A9E012C6-8924-0946-AC39-A6D907456881}"/>
              </a:ext>
            </a:extLst>
          </p:cNvPr>
          <p:cNvSpPr>
            <a:spLocks noGrp="1"/>
          </p:cNvSpPr>
          <p:nvPr>
            <p:ph type="sldNum" idx="10"/>
          </p:nvPr>
        </p:nvSpPr>
        <p:spPr>
          <a:xfrm>
            <a:off x="8568775" y="4863777"/>
            <a:ext cx="437400" cy="181800"/>
          </a:xfrm>
        </p:spPr>
        <p:txBody>
          <a:bodyPr/>
          <a:lstStyle/>
          <a:p>
            <a:fld id="{00000000-1234-1234-1234-123412341234}" type="slidenum">
              <a:rPr lang="en" smtClean="0"/>
              <a:pPr/>
              <a:t>5</a:t>
            </a:fld>
            <a:endParaRPr lang="en" dirty="0"/>
          </a:p>
        </p:txBody>
      </p:sp>
      <p:sp>
        <p:nvSpPr>
          <p:cNvPr id="53" name="Footer Placeholder 4">
            <a:extLst>
              <a:ext uri="{FF2B5EF4-FFF2-40B4-BE49-F238E27FC236}">
                <a16:creationId xmlns:a16="http://schemas.microsoft.com/office/drawing/2014/main" id="{D62C2367-5413-7041-A27E-43D5A4E35521}"/>
              </a:ext>
            </a:extLst>
          </p:cNvPr>
          <p:cNvSpPr>
            <a:spLocks noGrp="1"/>
          </p:cNvSpPr>
          <p:nvPr>
            <p:ph type="ftr" sz="quarter" idx="3"/>
          </p:nvPr>
        </p:nvSpPr>
        <p:spPr>
          <a:xfrm>
            <a:off x="4006215" y="4875208"/>
            <a:ext cx="3634740" cy="178950"/>
          </a:xfrm>
        </p:spPr>
        <p:txBody>
          <a:bodyPr/>
          <a:lstStyle/>
          <a:p>
            <a:r>
              <a:rPr lang="en-US" b="1" dirty="0"/>
              <a:t>AVID </a:t>
            </a:r>
            <a:r>
              <a:rPr lang="en-US" dirty="0"/>
              <a:t>- Mammalian Campaign Messaging</a:t>
            </a:r>
          </a:p>
        </p:txBody>
      </p:sp>
      <p:sp>
        <p:nvSpPr>
          <p:cNvPr id="54" name="TextBox 53">
            <a:extLst>
              <a:ext uri="{FF2B5EF4-FFF2-40B4-BE49-F238E27FC236}">
                <a16:creationId xmlns:a16="http://schemas.microsoft.com/office/drawing/2014/main" id="{43718E81-674B-AD4E-BA62-B476BA29F34E}"/>
              </a:ext>
            </a:extLst>
          </p:cNvPr>
          <p:cNvSpPr txBox="1"/>
          <p:nvPr/>
        </p:nvSpPr>
        <p:spPr>
          <a:xfrm>
            <a:off x="7640955" y="4881034"/>
            <a:ext cx="845820" cy="196208"/>
          </a:xfrm>
          <a:prstGeom prst="rect">
            <a:avLst/>
          </a:prstGeom>
          <a:noFill/>
        </p:spPr>
        <p:txBody>
          <a:bodyPr wrap="square" rtlCol="0">
            <a:spAutoFit/>
          </a:bodyPr>
          <a:lstStyle/>
          <a:p>
            <a:pPr algn="ctr"/>
            <a:r>
              <a:rPr lang="en-US" sz="675" dirty="0">
                <a:solidFill>
                  <a:schemeClr val="accent6"/>
                </a:solidFill>
              </a:rPr>
              <a:t>June 30, 2022</a:t>
            </a:r>
          </a:p>
        </p:txBody>
      </p:sp>
      <p:grpSp>
        <p:nvGrpSpPr>
          <p:cNvPr id="10" name="Group 9">
            <a:extLst>
              <a:ext uri="{FF2B5EF4-FFF2-40B4-BE49-F238E27FC236}">
                <a16:creationId xmlns:a16="http://schemas.microsoft.com/office/drawing/2014/main" id="{2DD495C6-B007-631D-30A3-FF13FC845864}"/>
              </a:ext>
            </a:extLst>
          </p:cNvPr>
          <p:cNvGrpSpPr/>
          <p:nvPr/>
        </p:nvGrpSpPr>
        <p:grpSpPr>
          <a:xfrm>
            <a:off x="881566" y="794246"/>
            <a:ext cx="7453093" cy="3496305"/>
            <a:chOff x="881566" y="794246"/>
            <a:chExt cx="7453093" cy="3496305"/>
          </a:xfrm>
        </p:grpSpPr>
        <p:grpSp>
          <p:nvGrpSpPr>
            <p:cNvPr id="9" name="Group 8">
              <a:extLst>
                <a:ext uri="{FF2B5EF4-FFF2-40B4-BE49-F238E27FC236}">
                  <a16:creationId xmlns:a16="http://schemas.microsoft.com/office/drawing/2014/main" id="{5AB09FF7-F717-9CD9-A450-BF2F2104A81B}"/>
                </a:ext>
              </a:extLst>
            </p:cNvPr>
            <p:cNvGrpSpPr/>
            <p:nvPr/>
          </p:nvGrpSpPr>
          <p:grpSpPr>
            <a:xfrm>
              <a:off x="881566" y="794246"/>
              <a:ext cx="7453093" cy="3496305"/>
              <a:chOff x="998608" y="802140"/>
              <a:chExt cx="7453093" cy="3496305"/>
            </a:xfrm>
          </p:grpSpPr>
          <p:grpSp>
            <p:nvGrpSpPr>
              <p:cNvPr id="8" name="Group 7">
                <a:extLst>
                  <a:ext uri="{FF2B5EF4-FFF2-40B4-BE49-F238E27FC236}">
                    <a16:creationId xmlns:a16="http://schemas.microsoft.com/office/drawing/2014/main" id="{924691B7-24D6-9AC7-C556-42ADB74E4F06}"/>
                  </a:ext>
                </a:extLst>
              </p:cNvPr>
              <p:cNvGrpSpPr/>
              <p:nvPr/>
            </p:nvGrpSpPr>
            <p:grpSpPr>
              <a:xfrm>
                <a:off x="998608" y="802140"/>
                <a:ext cx="7453093" cy="3496305"/>
                <a:chOff x="916608" y="835840"/>
                <a:chExt cx="7453093" cy="3496305"/>
              </a:xfrm>
            </p:grpSpPr>
            <p:grpSp>
              <p:nvGrpSpPr>
                <p:cNvPr id="7" name="Group 6">
                  <a:extLst>
                    <a:ext uri="{FF2B5EF4-FFF2-40B4-BE49-F238E27FC236}">
                      <a16:creationId xmlns:a16="http://schemas.microsoft.com/office/drawing/2014/main" id="{6E028D39-88BD-E68E-F73E-13C98DDA1B18}"/>
                    </a:ext>
                  </a:extLst>
                </p:cNvPr>
                <p:cNvGrpSpPr/>
                <p:nvPr/>
              </p:nvGrpSpPr>
              <p:grpSpPr>
                <a:xfrm>
                  <a:off x="916608" y="835840"/>
                  <a:ext cx="7453093" cy="3496305"/>
                  <a:chOff x="987129" y="891290"/>
                  <a:chExt cx="7453093" cy="3496305"/>
                </a:xfrm>
              </p:grpSpPr>
              <p:sp>
                <p:nvSpPr>
                  <p:cNvPr id="58" name="object 4">
                    <a:extLst>
                      <a:ext uri="{FF2B5EF4-FFF2-40B4-BE49-F238E27FC236}">
                        <a16:creationId xmlns:a16="http://schemas.microsoft.com/office/drawing/2014/main" id="{0C57D54E-9552-EA79-1E2D-9F91334E86F2}"/>
                      </a:ext>
                    </a:extLst>
                  </p:cNvPr>
                  <p:cNvSpPr txBox="1"/>
                  <p:nvPr/>
                </p:nvSpPr>
                <p:spPr>
                  <a:xfrm>
                    <a:off x="5661098" y="4025690"/>
                    <a:ext cx="1631213" cy="320601"/>
                  </a:xfrm>
                  <a:prstGeom prst="rect">
                    <a:avLst/>
                  </a:prstGeom>
                </p:spPr>
                <p:txBody>
                  <a:bodyPr vert="horz" wrap="square" lIns="0" tIns="12700" rIns="0" bIns="0" rtlCol="0">
                    <a:spAutoFit/>
                  </a:bodyPr>
                  <a:lstStyle/>
                  <a:p>
                    <a:pPr marL="12700">
                      <a:lnSpc>
                        <a:spcPct val="100000"/>
                      </a:lnSpc>
                      <a:spcBef>
                        <a:spcPts val="100"/>
                      </a:spcBef>
                    </a:pPr>
                    <a:r>
                      <a:rPr lang="en-US" sz="2000" dirty="0">
                        <a:solidFill>
                          <a:srgbClr val="C00000"/>
                        </a:solidFill>
                        <a:latin typeface="Verdana"/>
                        <a:cs typeface="Verdana"/>
                      </a:rPr>
                      <a:t>Quality Yield</a:t>
                    </a:r>
                    <a:endParaRPr sz="2000" dirty="0">
                      <a:solidFill>
                        <a:srgbClr val="C00000"/>
                      </a:solidFill>
                      <a:latin typeface="Verdana"/>
                      <a:cs typeface="Verdana"/>
                    </a:endParaRPr>
                  </a:p>
                </p:txBody>
              </p:sp>
              <p:grpSp>
                <p:nvGrpSpPr>
                  <p:cNvPr id="6" name="Group 5">
                    <a:extLst>
                      <a:ext uri="{FF2B5EF4-FFF2-40B4-BE49-F238E27FC236}">
                        <a16:creationId xmlns:a16="http://schemas.microsoft.com/office/drawing/2014/main" id="{F7632BBB-B936-C8E0-5E85-0BBB6A2FF685}"/>
                      </a:ext>
                    </a:extLst>
                  </p:cNvPr>
                  <p:cNvGrpSpPr/>
                  <p:nvPr/>
                </p:nvGrpSpPr>
                <p:grpSpPr>
                  <a:xfrm>
                    <a:off x="987129" y="891290"/>
                    <a:ext cx="7453093" cy="3496305"/>
                    <a:chOff x="811468" y="866032"/>
                    <a:chExt cx="7453093" cy="3496305"/>
                  </a:xfrm>
                </p:grpSpPr>
                <p:sp>
                  <p:nvSpPr>
                    <p:cNvPr id="59" name="object 4">
                      <a:extLst>
                        <a:ext uri="{FF2B5EF4-FFF2-40B4-BE49-F238E27FC236}">
                          <a16:creationId xmlns:a16="http://schemas.microsoft.com/office/drawing/2014/main" id="{0ABD0E2A-77FE-C9F3-43FB-BCA407D85284}"/>
                        </a:ext>
                      </a:extLst>
                    </p:cNvPr>
                    <p:cNvSpPr txBox="1"/>
                    <p:nvPr/>
                  </p:nvSpPr>
                  <p:spPr>
                    <a:xfrm>
                      <a:off x="3863190" y="3685252"/>
                      <a:ext cx="1890297" cy="182101"/>
                    </a:xfrm>
                    <a:prstGeom prst="rect">
                      <a:avLst/>
                    </a:prstGeom>
                  </p:spPr>
                  <p:txBody>
                    <a:bodyPr vert="horz" wrap="square" lIns="0" tIns="12700" rIns="0" bIns="0" rtlCol="0">
                      <a:spAutoFit/>
                    </a:bodyPr>
                    <a:lstStyle/>
                    <a:p>
                      <a:pPr marL="12700">
                        <a:lnSpc>
                          <a:spcPct val="100000"/>
                        </a:lnSpc>
                        <a:spcBef>
                          <a:spcPts val="100"/>
                        </a:spcBef>
                      </a:pPr>
                      <a:r>
                        <a:rPr lang="en-US" sz="1100" dirty="0">
                          <a:solidFill>
                            <a:schemeClr val="accent5">
                              <a:lumMod val="90000"/>
                            </a:schemeClr>
                          </a:solidFill>
                          <a:latin typeface="Verdana"/>
                          <a:cs typeface="Verdana"/>
                        </a:rPr>
                        <a:t>Biopharmaceuticals</a:t>
                      </a:r>
                      <a:endParaRPr sz="1100" dirty="0">
                        <a:solidFill>
                          <a:schemeClr val="accent5">
                            <a:lumMod val="90000"/>
                          </a:schemeClr>
                        </a:solidFill>
                        <a:latin typeface="Verdana"/>
                        <a:cs typeface="Verdana"/>
                      </a:endParaRPr>
                    </a:p>
                  </p:txBody>
                </p:sp>
                <p:sp>
                  <p:nvSpPr>
                    <p:cNvPr id="60" name="object 4">
                      <a:extLst>
                        <a:ext uri="{FF2B5EF4-FFF2-40B4-BE49-F238E27FC236}">
                          <a16:creationId xmlns:a16="http://schemas.microsoft.com/office/drawing/2014/main" id="{23D9EB12-1950-D0E8-5010-FCD73952F8A8}"/>
                        </a:ext>
                      </a:extLst>
                    </p:cNvPr>
                    <p:cNvSpPr txBox="1"/>
                    <p:nvPr/>
                  </p:nvSpPr>
                  <p:spPr>
                    <a:xfrm>
                      <a:off x="961906" y="2250153"/>
                      <a:ext cx="1229150" cy="628377"/>
                    </a:xfrm>
                    <a:prstGeom prst="rect">
                      <a:avLst/>
                    </a:prstGeom>
                  </p:spPr>
                  <p:txBody>
                    <a:bodyPr vert="horz" wrap="square" lIns="0" tIns="12700" rIns="0" bIns="0" rtlCol="0">
                      <a:spAutoFit/>
                    </a:bodyPr>
                    <a:lstStyle/>
                    <a:p>
                      <a:pPr marL="12700">
                        <a:lnSpc>
                          <a:spcPct val="100000"/>
                        </a:lnSpc>
                        <a:spcBef>
                          <a:spcPts val="100"/>
                        </a:spcBef>
                      </a:pPr>
                      <a:r>
                        <a:rPr lang="en-US" sz="2000" dirty="0">
                          <a:solidFill>
                            <a:schemeClr val="accent5">
                              <a:lumMod val="90000"/>
                            </a:schemeClr>
                          </a:solidFill>
                          <a:latin typeface="Verdana"/>
                          <a:cs typeface="Verdana"/>
                        </a:rPr>
                        <a:t>Trusted Partner</a:t>
                      </a:r>
                      <a:endParaRPr sz="2000" dirty="0">
                        <a:solidFill>
                          <a:schemeClr val="accent5">
                            <a:lumMod val="90000"/>
                          </a:schemeClr>
                        </a:solidFill>
                        <a:latin typeface="Verdana"/>
                        <a:cs typeface="Verdana"/>
                      </a:endParaRPr>
                    </a:p>
                  </p:txBody>
                </p:sp>
                <p:sp>
                  <p:nvSpPr>
                    <p:cNvPr id="61" name="object 4">
                      <a:extLst>
                        <a:ext uri="{FF2B5EF4-FFF2-40B4-BE49-F238E27FC236}">
                          <a16:creationId xmlns:a16="http://schemas.microsoft.com/office/drawing/2014/main" id="{2A163945-6FFD-17A9-4B91-8E8EA9434E0A}"/>
                        </a:ext>
                      </a:extLst>
                    </p:cNvPr>
                    <p:cNvSpPr txBox="1"/>
                    <p:nvPr/>
                  </p:nvSpPr>
                  <p:spPr>
                    <a:xfrm>
                      <a:off x="6341632" y="3084103"/>
                      <a:ext cx="1922929" cy="259045"/>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chemeClr val="accent5">
                              <a:lumMod val="90000"/>
                            </a:schemeClr>
                          </a:solidFill>
                          <a:latin typeface="Verdana"/>
                          <a:cs typeface="Verdana"/>
                        </a:rPr>
                        <a:t>Inspection-Ready</a:t>
                      </a:r>
                      <a:endParaRPr sz="1600" dirty="0">
                        <a:solidFill>
                          <a:schemeClr val="accent5">
                            <a:lumMod val="90000"/>
                          </a:schemeClr>
                        </a:solidFill>
                        <a:latin typeface="Verdana"/>
                        <a:cs typeface="Verdana"/>
                      </a:endParaRPr>
                    </a:p>
                  </p:txBody>
                </p:sp>
                <p:grpSp>
                  <p:nvGrpSpPr>
                    <p:cNvPr id="5" name="Group 4">
                      <a:extLst>
                        <a:ext uri="{FF2B5EF4-FFF2-40B4-BE49-F238E27FC236}">
                          <a16:creationId xmlns:a16="http://schemas.microsoft.com/office/drawing/2014/main" id="{950E8A42-3D02-DC26-F223-67BF994F2878}"/>
                        </a:ext>
                      </a:extLst>
                    </p:cNvPr>
                    <p:cNvGrpSpPr/>
                    <p:nvPr/>
                  </p:nvGrpSpPr>
                  <p:grpSpPr>
                    <a:xfrm>
                      <a:off x="811468" y="866032"/>
                      <a:ext cx="7331192" cy="3496305"/>
                      <a:chOff x="722258" y="858404"/>
                      <a:chExt cx="7331192" cy="3496305"/>
                    </a:xfrm>
                  </p:grpSpPr>
                  <p:sp>
                    <p:nvSpPr>
                      <p:cNvPr id="62" name="object 4">
                        <a:extLst>
                          <a:ext uri="{FF2B5EF4-FFF2-40B4-BE49-F238E27FC236}">
                            <a16:creationId xmlns:a16="http://schemas.microsoft.com/office/drawing/2014/main" id="{FB5E85E9-5067-AC75-29BE-6DF73100F565}"/>
                          </a:ext>
                        </a:extLst>
                      </p:cNvPr>
                      <p:cNvSpPr txBox="1"/>
                      <p:nvPr/>
                    </p:nvSpPr>
                    <p:spPr>
                      <a:xfrm>
                        <a:off x="1241774" y="3812435"/>
                        <a:ext cx="1802918" cy="320601"/>
                      </a:xfrm>
                      <a:prstGeom prst="rect">
                        <a:avLst/>
                      </a:prstGeom>
                    </p:spPr>
                    <p:txBody>
                      <a:bodyPr vert="horz" wrap="square" lIns="0" tIns="12700" rIns="0" bIns="0" rtlCol="0">
                        <a:spAutoFit/>
                      </a:bodyPr>
                      <a:lstStyle/>
                      <a:p>
                        <a:pPr marL="12700">
                          <a:lnSpc>
                            <a:spcPct val="100000"/>
                          </a:lnSpc>
                          <a:spcBef>
                            <a:spcPts val="100"/>
                          </a:spcBef>
                        </a:pPr>
                        <a:r>
                          <a:rPr lang="en-US" sz="2000" dirty="0">
                            <a:solidFill>
                              <a:schemeClr val="accent5">
                                <a:lumMod val="90000"/>
                              </a:schemeClr>
                            </a:solidFill>
                            <a:latin typeface="Verdana"/>
                            <a:cs typeface="Verdana"/>
                          </a:rPr>
                          <a:t>Collaborative</a:t>
                        </a:r>
                        <a:endParaRPr sz="2000" dirty="0">
                          <a:solidFill>
                            <a:schemeClr val="accent5">
                              <a:lumMod val="90000"/>
                            </a:schemeClr>
                          </a:solidFill>
                          <a:latin typeface="Verdana"/>
                          <a:cs typeface="Verdana"/>
                        </a:endParaRPr>
                      </a:p>
                    </p:txBody>
                  </p:sp>
                  <p:sp>
                    <p:nvSpPr>
                      <p:cNvPr id="63" name="object 4">
                        <a:extLst>
                          <a:ext uri="{FF2B5EF4-FFF2-40B4-BE49-F238E27FC236}">
                            <a16:creationId xmlns:a16="http://schemas.microsoft.com/office/drawing/2014/main" id="{C98444EF-D6AD-A468-024D-BA19E1B3649C}"/>
                          </a:ext>
                        </a:extLst>
                      </p:cNvPr>
                      <p:cNvSpPr txBox="1"/>
                      <p:nvPr/>
                    </p:nvSpPr>
                    <p:spPr>
                      <a:xfrm>
                        <a:off x="1424281" y="858404"/>
                        <a:ext cx="1540429" cy="289823"/>
                      </a:xfrm>
                      <a:prstGeom prst="rect">
                        <a:avLst/>
                      </a:prstGeom>
                    </p:spPr>
                    <p:txBody>
                      <a:bodyPr vert="horz" wrap="square" lIns="0" tIns="12700" rIns="0" bIns="0" rtlCol="0">
                        <a:spAutoFit/>
                      </a:bodyPr>
                      <a:lstStyle/>
                      <a:p>
                        <a:pPr marL="12700">
                          <a:lnSpc>
                            <a:spcPct val="100000"/>
                          </a:lnSpc>
                          <a:spcBef>
                            <a:spcPts val="100"/>
                          </a:spcBef>
                        </a:pPr>
                        <a:r>
                          <a:rPr lang="en-US" sz="1800" dirty="0">
                            <a:solidFill>
                              <a:schemeClr val="accent5">
                                <a:lumMod val="90000"/>
                              </a:schemeClr>
                            </a:solidFill>
                            <a:latin typeface="Verdana"/>
                            <a:cs typeface="Verdana"/>
                          </a:rPr>
                          <a:t>High Priority</a:t>
                        </a:r>
                        <a:endParaRPr sz="1800" dirty="0">
                          <a:solidFill>
                            <a:schemeClr val="accent5">
                              <a:lumMod val="90000"/>
                            </a:schemeClr>
                          </a:solidFill>
                          <a:latin typeface="Verdana"/>
                          <a:cs typeface="Verdana"/>
                        </a:endParaRPr>
                      </a:p>
                    </p:txBody>
                  </p:sp>
                  <p:grpSp>
                    <p:nvGrpSpPr>
                      <p:cNvPr id="4" name="Group 3">
                        <a:extLst>
                          <a:ext uri="{FF2B5EF4-FFF2-40B4-BE49-F238E27FC236}">
                            <a16:creationId xmlns:a16="http://schemas.microsoft.com/office/drawing/2014/main" id="{78FCBC1D-5488-F4C3-AA25-F1588628C309}"/>
                          </a:ext>
                        </a:extLst>
                      </p:cNvPr>
                      <p:cNvGrpSpPr/>
                      <p:nvPr/>
                    </p:nvGrpSpPr>
                    <p:grpSpPr>
                      <a:xfrm>
                        <a:off x="722258" y="927415"/>
                        <a:ext cx="7331192" cy="3427294"/>
                        <a:chOff x="789812" y="955782"/>
                        <a:chExt cx="7331192" cy="3427294"/>
                      </a:xfrm>
                    </p:grpSpPr>
                    <p:grpSp>
                      <p:nvGrpSpPr>
                        <p:cNvPr id="68" name="Group 8">
                          <a:extLst>
                            <a:ext uri="{FF2B5EF4-FFF2-40B4-BE49-F238E27FC236}">
                              <a16:creationId xmlns:a16="http://schemas.microsoft.com/office/drawing/2014/main" id="{E2EFB592-DC52-9D43-8B86-63674297DC57}"/>
                            </a:ext>
                          </a:extLst>
                        </p:cNvPr>
                        <p:cNvGrpSpPr/>
                        <p:nvPr/>
                      </p:nvGrpSpPr>
                      <p:grpSpPr>
                        <a:xfrm>
                          <a:off x="789812" y="955782"/>
                          <a:ext cx="7331192" cy="3427294"/>
                          <a:chOff x="832891" y="2834830"/>
                          <a:chExt cx="7331192" cy="3259578"/>
                        </a:xfrm>
                      </p:grpSpPr>
                      <p:sp>
                        <p:nvSpPr>
                          <p:cNvPr id="74" name="object 2">
                            <a:extLst>
                              <a:ext uri="{FF2B5EF4-FFF2-40B4-BE49-F238E27FC236}">
                                <a16:creationId xmlns:a16="http://schemas.microsoft.com/office/drawing/2014/main" id="{4A85260E-2066-0D47-9B8F-1CB8EB92A0AC}"/>
                              </a:ext>
                            </a:extLst>
                          </p:cNvPr>
                          <p:cNvSpPr txBox="1"/>
                          <p:nvPr/>
                        </p:nvSpPr>
                        <p:spPr>
                          <a:xfrm>
                            <a:off x="5469888" y="4811595"/>
                            <a:ext cx="908006" cy="421998"/>
                          </a:xfrm>
                          <a:prstGeom prst="rect">
                            <a:avLst/>
                          </a:prstGeom>
                        </p:spPr>
                        <p:txBody>
                          <a:bodyPr vert="horz" wrap="square" lIns="0" tIns="12700" rIns="0" bIns="0" rtlCol="0">
                            <a:spAutoFit/>
                          </a:bodyPr>
                          <a:lstStyle/>
                          <a:p>
                            <a:pPr marL="12700">
                              <a:lnSpc>
                                <a:spcPct val="100000"/>
                              </a:lnSpc>
                              <a:spcBef>
                                <a:spcPts val="100"/>
                              </a:spcBef>
                            </a:pPr>
                            <a:r>
                              <a:rPr lang="en-US" sz="1400" spc="-10" dirty="0">
                                <a:solidFill>
                                  <a:srgbClr val="C00000"/>
                                </a:solidFill>
                                <a:latin typeface="Verdana"/>
                                <a:cs typeface="Verdana"/>
                              </a:rPr>
                              <a:t>Emerging Fields</a:t>
                            </a:r>
                            <a:endParaRPr lang="en-US" sz="1400" dirty="0">
                              <a:solidFill>
                                <a:srgbClr val="C00000"/>
                              </a:solidFill>
                              <a:latin typeface="Verdana"/>
                              <a:cs typeface="Verdana"/>
                            </a:endParaRPr>
                          </a:p>
                        </p:txBody>
                      </p:sp>
                      <p:sp>
                        <p:nvSpPr>
                          <p:cNvPr id="88" name="object 4">
                            <a:extLst>
                              <a:ext uri="{FF2B5EF4-FFF2-40B4-BE49-F238E27FC236}">
                                <a16:creationId xmlns:a16="http://schemas.microsoft.com/office/drawing/2014/main" id="{45722C94-8B10-0E4D-B682-07DFE210B51E}"/>
                              </a:ext>
                            </a:extLst>
                          </p:cNvPr>
                          <p:cNvSpPr txBox="1"/>
                          <p:nvPr/>
                        </p:nvSpPr>
                        <p:spPr>
                          <a:xfrm>
                            <a:off x="6508913" y="5212950"/>
                            <a:ext cx="1579927" cy="165872"/>
                          </a:xfrm>
                          <a:prstGeom prst="rect">
                            <a:avLst/>
                          </a:prstGeom>
                        </p:spPr>
                        <p:txBody>
                          <a:bodyPr vert="horz" wrap="square" lIns="0" tIns="12700" rIns="0" bIns="0" rtlCol="0">
                            <a:spAutoFit/>
                          </a:bodyPr>
                          <a:lstStyle/>
                          <a:p>
                            <a:pPr marL="12700">
                              <a:lnSpc>
                                <a:spcPct val="100000"/>
                              </a:lnSpc>
                              <a:spcBef>
                                <a:spcPts val="100"/>
                              </a:spcBef>
                            </a:pPr>
                            <a:r>
                              <a:rPr lang="en-US" dirty="0">
                                <a:solidFill>
                                  <a:srgbClr val="C00000"/>
                                </a:solidFill>
                                <a:latin typeface="Verdana"/>
                                <a:cs typeface="Verdana"/>
                              </a:rPr>
                              <a:t>Maximize productivity</a:t>
                            </a:r>
                            <a:endParaRPr dirty="0">
                              <a:solidFill>
                                <a:srgbClr val="C00000"/>
                              </a:solidFill>
                              <a:latin typeface="Verdana"/>
                              <a:cs typeface="Verdana"/>
                            </a:endParaRPr>
                          </a:p>
                        </p:txBody>
                      </p:sp>
                      <p:sp>
                        <p:nvSpPr>
                          <p:cNvPr id="96" name="object 6">
                            <a:extLst>
                              <a:ext uri="{FF2B5EF4-FFF2-40B4-BE49-F238E27FC236}">
                                <a16:creationId xmlns:a16="http://schemas.microsoft.com/office/drawing/2014/main" id="{0B9F9587-7473-F242-BD02-C272BF5D5AEC}"/>
                              </a:ext>
                            </a:extLst>
                          </p:cNvPr>
                          <p:cNvSpPr txBox="1"/>
                          <p:nvPr/>
                        </p:nvSpPr>
                        <p:spPr>
                          <a:xfrm>
                            <a:off x="832891" y="3093066"/>
                            <a:ext cx="1636088" cy="246369"/>
                          </a:xfrm>
                          <a:prstGeom prst="rect">
                            <a:avLst/>
                          </a:prstGeom>
                        </p:spPr>
                        <p:txBody>
                          <a:bodyPr vert="horz" wrap="square" lIns="0" tIns="12700" rIns="0" bIns="0" rtlCol="0">
                            <a:spAutoFit/>
                          </a:bodyPr>
                          <a:lstStyle/>
                          <a:p>
                            <a:pPr marL="12700">
                              <a:lnSpc>
                                <a:spcPct val="100000"/>
                              </a:lnSpc>
                              <a:spcBef>
                                <a:spcPts val="100"/>
                              </a:spcBef>
                            </a:pPr>
                            <a:r>
                              <a:rPr lang="en-US" sz="1600" spc="-15" dirty="0">
                                <a:solidFill>
                                  <a:srgbClr val="C00000"/>
                                </a:solidFill>
                                <a:latin typeface="Verdana"/>
                                <a:cs typeface="Verdana"/>
                              </a:rPr>
                              <a:t>World-Class</a:t>
                            </a:r>
                            <a:endParaRPr sz="1600" dirty="0">
                              <a:solidFill>
                                <a:srgbClr val="C00000"/>
                              </a:solidFill>
                              <a:latin typeface="Verdana"/>
                              <a:cs typeface="Verdana"/>
                            </a:endParaRPr>
                          </a:p>
                        </p:txBody>
                      </p:sp>
                      <p:sp>
                        <p:nvSpPr>
                          <p:cNvPr id="104" name="object 8">
                            <a:extLst>
                              <a:ext uri="{FF2B5EF4-FFF2-40B4-BE49-F238E27FC236}">
                                <a16:creationId xmlns:a16="http://schemas.microsoft.com/office/drawing/2014/main" id="{900ADD67-F92E-1B4F-9D39-E01B9C623514}"/>
                              </a:ext>
                            </a:extLst>
                          </p:cNvPr>
                          <p:cNvSpPr txBox="1"/>
                          <p:nvPr/>
                        </p:nvSpPr>
                        <p:spPr>
                          <a:xfrm>
                            <a:off x="3915499" y="4820637"/>
                            <a:ext cx="1566469" cy="597627"/>
                          </a:xfrm>
                          <a:prstGeom prst="rect">
                            <a:avLst/>
                          </a:prstGeom>
                        </p:spPr>
                        <p:txBody>
                          <a:bodyPr vert="horz" wrap="square" lIns="0" tIns="12700" rIns="0" bIns="0" rtlCol="0">
                            <a:spAutoFit/>
                          </a:bodyPr>
                          <a:lstStyle/>
                          <a:p>
                            <a:pPr marL="12700">
                              <a:lnSpc>
                                <a:spcPct val="100000"/>
                              </a:lnSpc>
                              <a:spcBef>
                                <a:spcPts val="100"/>
                              </a:spcBef>
                            </a:pPr>
                            <a:r>
                              <a:rPr lang="en-US" sz="2000" spc="-5" dirty="0">
                                <a:solidFill>
                                  <a:srgbClr val="C00000"/>
                                </a:solidFill>
                                <a:latin typeface="Verdana"/>
                                <a:cs typeface="Verdana"/>
                              </a:rPr>
                              <a:t>Highly-experienced</a:t>
                            </a:r>
                            <a:endParaRPr sz="2000" dirty="0">
                              <a:solidFill>
                                <a:srgbClr val="C00000"/>
                              </a:solidFill>
                              <a:latin typeface="Verdana"/>
                              <a:cs typeface="Verdana"/>
                            </a:endParaRPr>
                          </a:p>
                        </p:txBody>
                      </p:sp>
                      <p:sp>
                        <p:nvSpPr>
                          <p:cNvPr id="105" name="object 10">
                            <a:extLst>
                              <a:ext uri="{FF2B5EF4-FFF2-40B4-BE49-F238E27FC236}">
                                <a16:creationId xmlns:a16="http://schemas.microsoft.com/office/drawing/2014/main" id="{4FAA9F8A-747B-6846-8A8C-698F2D42378D}"/>
                              </a:ext>
                            </a:extLst>
                          </p:cNvPr>
                          <p:cNvSpPr txBox="1"/>
                          <p:nvPr/>
                        </p:nvSpPr>
                        <p:spPr>
                          <a:xfrm>
                            <a:off x="3822209" y="5059905"/>
                            <a:ext cx="828669" cy="320601"/>
                          </a:xfrm>
                          <a:prstGeom prst="rect">
                            <a:avLst/>
                          </a:prstGeom>
                        </p:spPr>
                        <p:txBody>
                          <a:bodyPr vert="horz" wrap="square" lIns="0" tIns="12700" rIns="0" bIns="0" rtlCol="0">
                            <a:spAutoFit/>
                          </a:bodyPr>
                          <a:lstStyle/>
                          <a:p>
                            <a:pPr marL="12700">
                              <a:lnSpc>
                                <a:spcPct val="100000"/>
                              </a:lnSpc>
                              <a:spcBef>
                                <a:spcPts val="100"/>
                              </a:spcBef>
                            </a:pPr>
                            <a:endParaRPr sz="2000">
                              <a:latin typeface="Verdana"/>
                              <a:cs typeface="Verdana"/>
                            </a:endParaRPr>
                          </a:p>
                        </p:txBody>
                      </p:sp>
                      <p:sp>
                        <p:nvSpPr>
                          <p:cNvPr id="106" name="object 11">
                            <a:extLst>
                              <a:ext uri="{FF2B5EF4-FFF2-40B4-BE49-F238E27FC236}">
                                <a16:creationId xmlns:a16="http://schemas.microsoft.com/office/drawing/2014/main" id="{C280B1A8-274B-BB4D-8767-6FBE046D4F7A}"/>
                              </a:ext>
                            </a:extLst>
                          </p:cNvPr>
                          <p:cNvSpPr txBox="1"/>
                          <p:nvPr/>
                        </p:nvSpPr>
                        <p:spPr>
                          <a:xfrm>
                            <a:off x="4978485" y="5472411"/>
                            <a:ext cx="1406104" cy="382156"/>
                          </a:xfrm>
                          <a:prstGeom prst="rect">
                            <a:avLst/>
                          </a:prstGeom>
                        </p:spPr>
                        <p:txBody>
                          <a:bodyPr vert="horz" wrap="square" lIns="0" tIns="12700" rIns="0" bIns="0" rtlCol="0">
                            <a:spAutoFit/>
                          </a:bodyPr>
                          <a:lstStyle/>
                          <a:p>
                            <a:pPr marL="12700">
                              <a:lnSpc>
                                <a:spcPct val="100000"/>
                              </a:lnSpc>
                              <a:spcBef>
                                <a:spcPts val="100"/>
                              </a:spcBef>
                            </a:pPr>
                            <a:endParaRPr sz="2400">
                              <a:latin typeface="Verdana"/>
                              <a:cs typeface="Verdana"/>
                            </a:endParaRPr>
                          </a:p>
                        </p:txBody>
                      </p:sp>
                      <p:sp>
                        <p:nvSpPr>
                          <p:cNvPr id="108" name="object 15">
                            <a:extLst>
                              <a:ext uri="{FF2B5EF4-FFF2-40B4-BE49-F238E27FC236}">
                                <a16:creationId xmlns:a16="http://schemas.microsoft.com/office/drawing/2014/main" id="{9C7D9D01-F058-ED47-A411-69D40ABE36A9}"/>
                              </a:ext>
                            </a:extLst>
                          </p:cNvPr>
                          <p:cNvSpPr txBox="1"/>
                          <p:nvPr/>
                        </p:nvSpPr>
                        <p:spPr>
                          <a:xfrm>
                            <a:off x="1044978" y="3424948"/>
                            <a:ext cx="1759283" cy="173190"/>
                          </a:xfrm>
                          <a:prstGeom prst="rect">
                            <a:avLst/>
                          </a:prstGeom>
                        </p:spPr>
                        <p:txBody>
                          <a:bodyPr vert="horz" wrap="square" lIns="0" tIns="12700" rIns="0" bIns="0" rtlCol="0">
                            <a:spAutoFit/>
                          </a:bodyPr>
                          <a:lstStyle/>
                          <a:p>
                            <a:pPr marL="12700">
                              <a:lnSpc>
                                <a:spcPct val="100000"/>
                              </a:lnSpc>
                              <a:spcBef>
                                <a:spcPts val="100"/>
                              </a:spcBef>
                            </a:pPr>
                            <a:r>
                              <a:rPr lang="en-US" sz="1100" dirty="0">
                                <a:solidFill>
                                  <a:srgbClr val="C00000"/>
                                </a:solidFill>
                                <a:latin typeface="Verdana"/>
                                <a:cs typeface="Verdana"/>
                              </a:rPr>
                              <a:t>Process Characterization</a:t>
                            </a:r>
                            <a:endParaRPr sz="1100" dirty="0">
                              <a:solidFill>
                                <a:srgbClr val="C00000"/>
                              </a:solidFill>
                              <a:latin typeface="Verdana"/>
                              <a:cs typeface="Verdana"/>
                            </a:endParaRPr>
                          </a:p>
                        </p:txBody>
                      </p:sp>
                      <p:sp>
                        <p:nvSpPr>
                          <p:cNvPr id="109" name="object 16">
                            <a:extLst>
                              <a:ext uri="{FF2B5EF4-FFF2-40B4-BE49-F238E27FC236}">
                                <a16:creationId xmlns:a16="http://schemas.microsoft.com/office/drawing/2014/main" id="{88A3402F-FE02-6241-B59A-F711C724D3E1}"/>
                              </a:ext>
                            </a:extLst>
                          </p:cNvPr>
                          <p:cNvSpPr txBox="1"/>
                          <p:nvPr/>
                        </p:nvSpPr>
                        <p:spPr>
                          <a:xfrm>
                            <a:off x="3028915" y="2834830"/>
                            <a:ext cx="1985507" cy="187826"/>
                          </a:xfrm>
                          <a:prstGeom prst="rect">
                            <a:avLst/>
                          </a:prstGeom>
                        </p:spPr>
                        <p:txBody>
                          <a:bodyPr vert="horz" wrap="square" lIns="0" tIns="12700" rIns="0" bIns="0" rtlCol="0">
                            <a:spAutoFit/>
                          </a:bodyPr>
                          <a:lstStyle/>
                          <a:p>
                            <a:pPr marL="12700">
                              <a:lnSpc>
                                <a:spcPct val="100000"/>
                              </a:lnSpc>
                              <a:spcBef>
                                <a:spcPts val="100"/>
                              </a:spcBef>
                            </a:pPr>
                            <a:r>
                              <a:rPr lang="en-US" sz="1200" spc="-65" dirty="0">
                                <a:solidFill>
                                  <a:srgbClr val="C00000"/>
                                </a:solidFill>
                                <a:latin typeface="Verdana"/>
                                <a:cs typeface="Verdana"/>
                              </a:rPr>
                              <a:t>Downstream Development</a:t>
                            </a:r>
                            <a:endParaRPr sz="1200" dirty="0">
                              <a:solidFill>
                                <a:srgbClr val="C00000"/>
                              </a:solidFill>
                              <a:latin typeface="Verdana"/>
                              <a:cs typeface="Verdana"/>
                            </a:endParaRPr>
                          </a:p>
                        </p:txBody>
                      </p:sp>
                      <p:sp>
                        <p:nvSpPr>
                          <p:cNvPr id="112" name="object 24">
                            <a:extLst>
                              <a:ext uri="{FF2B5EF4-FFF2-40B4-BE49-F238E27FC236}">
                                <a16:creationId xmlns:a16="http://schemas.microsoft.com/office/drawing/2014/main" id="{BEA9421E-6E1C-C644-87B8-2C8EEE59D973}"/>
                              </a:ext>
                            </a:extLst>
                          </p:cNvPr>
                          <p:cNvSpPr txBox="1"/>
                          <p:nvPr/>
                        </p:nvSpPr>
                        <p:spPr>
                          <a:xfrm>
                            <a:off x="1460965" y="5046870"/>
                            <a:ext cx="1998124" cy="421998"/>
                          </a:xfrm>
                          <a:prstGeom prst="rect">
                            <a:avLst/>
                          </a:prstGeom>
                        </p:spPr>
                        <p:txBody>
                          <a:bodyPr vert="horz" wrap="square" lIns="0" tIns="12700" rIns="0" bIns="0" rtlCol="0">
                            <a:spAutoFit/>
                          </a:bodyPr>
                          <a:lstStyle/>
                          <a:p>
                            <a:pPr marL="12700">
                              <a:lnSpc>
                                <a:spcPct val="100000"/>
                              </a:lnSpc>
                              <a:spcBef>
                                <a:spcPts val="100"/>
                              </a:spcBef>
                            </a:pPr>
                            <a:r>
                              <a:rPr lang="en-US" sz="1400" dirty="0">
                                <a:solidFill>
                                  <a:srgbClr val="C00000"/>
                                </a:solidFill>
                                <a:latin typeface="Verdana" panose="020B0604030504040204" pitchFamily="34" charset="0"/>
                                <a:ea typeface="Verdana" panose="020B0604030504040204" pitchFamily="34" charset="0"/>
                                <a:cs typeface="Verdana" panose="020B0604030504040204" pitchFamily="34" charset="0"/>
                              </a:rPr>
                              <a:t>Commercial CGMP Manufacturing</a:t>
                            </a:r>
                            <a:endParaRPr sz="1400" dirty="0">
                              <a:solidFill>
                                <a:srgbClr val="C00000"/>
                              </a:solidFill>
                              <a:latin typeface="Verdana"/>
                              <a:cs typeface="Verdana"/>
                            </a:endParaRPr>
                          </a:p>
                        </p:txBody>
                      </p:sp>
                      <p:sp>
                        <p:nvSpPr>
                          <p:cNvPr id="114" name="object 27">
                            <a:extLst>
                              <a:ext uri="{FF2B5EF4-FFF2-40B4-BE49-F238E27FC236}">
                                <a16:creationId xmlns:a16="http://schemas.microsoft.com/office/drawing/2014/main" id="{EBE6D055-254E-5A45-B5DC-946D9F352535}"/>
                              </a:ext>
                            </a:extLst>
                          </p:cNvPr>
                          <p:cNvSpPr txBox="1"/>
                          <p:nvPr/>
                        </p:nvSpPr>
                        <p:spPr>
                          <a:xfrm>
                            <a:off x="4971752" y="2883350"/>
                            <a:ext cx="972943" cy="392727"/>
                          </a:xfrm>
                          <a:prstGeom prst="rect">
                            <a:avLst/>
                          </a:prstGeom>
                        </p:spPr>
                        <p:txBody>
                          <a:bodyPr vert="horz" wrap="square" lIns="0" tIns="12700" rIns="0" bIns="0" rtlCol="0">
                            <a:spAutoFit/>
                          </a:bodyPr>
                          <a:lstStyle/>
                          <a:p>
                            <a:pPr marL="12700">
                              <a:lnSpc>
                                <a:spcPct val="100000"/>
                              </a:lnSpc>
                              <a:spcBef>
                                <a:spcPts val="100"/>
                              </a:spcBef>
                            </a:pPr>
                            <a:r>
                              <a:rPr lang="en-US" sz="1300" dirty="0">
                                <a:solidFill>
                                  <a:srgbClr val="C00000"/>
                                </a:solidFill>
                                <a:latin typeface="Verdana"/>
                                <a:cs typeface="Verdana"/>
                              </a:rPr>
                              <a:t>Single-use Bioreactor</a:t>
                            </a:r>
                            <a:endParaRPr sz="1300" dirty="0">
                              <a:solidFill>
                                <a:srgbClr val="C00000"/>
                              </a:solidFill>
                              <a:latin typeface="Verdana"/>
                              <a:cs typeface="Verdana"/>
                            </a:endParaRPr>
                          </a:p>
                        </p:txBody>
                      </p:sp>
                      <p:sp>
                        <p:nvSpPr>
                          <p:cNvPr id="115" name="object 27">
                            <a:extLst>
                              <a:ext uri="{FF2B5EF4-FFF2-40B4-BE49-F238E27FC236}">
                                <a16:creationId xmlns:a16="http://schemas.microsoft.com/office/drawing/2014/main" id="{7FB6BAC7-B843-A345-93DD-970CF440299F}"/>
                              </a:ext>
                            </a:extLst>
                          </p:cNvPr>
                          <p:cNvSpPr txBox="1"/>
                          <p:nvPr/>
                        </p:nvSpPr>
                        <p:spPr>
                          <a:xfrm>
                            <a:off x="6907941" y="3622130"/>
                            <a:ext cx="715222" cy="334183"/>
                          </a:xfrm>
                          <a:prstGeom prst="rect">
                            <a:avLst/>
                          </a:prstGeom>
                        </p:spPr>
                        <p:txBody>
                          <a:bodyPr vert="horz" wrap="square" lIns="0" tIns="12700" rIns="0" bIns="0" rtlCol="0">
                            <a:spAutoFit/>
                          </a:bodyPr>
                          <a:lstStyle/>
                          <a:p>
                            <a:pPr marL="12700">
                              <a:lnSpc>
                                <a:spcPct val="100000"/>
                              </a:lnSpc>
                            </a:pPr>
                            <a:r>
                              <a:rPr lang="en-US" sz="1100" dirty="0">
                                <a:solidFill>
                                  <a:srgbClr val="C00000"/>
                                </a:solidFill>
                                <a:latin typeface="Verdana"/>
                                <a:cs typeface="Verdana"/>
                              </a:rPr>
                              <a:t>Clinical Trials</a:t>
                            </a:r>
                            <a:endParaRPr sz="1100" dirty="0">
                              <a:solidFill>
                                <a:srgbClr val="C00000"/>
                              </a:solidFill>
                              <a:latin typeface="Verdana"/>
                              <a:cs typeface="Verdana"/>
                            </a:endParaRPr>
                          </a:p>
                        </p:txBody>
                      </p:sp>
                      <p:sp>
                        <p:nvSpPr>
                          <p:cNvPr id="116" name="object 27">
                            <a:extLst>
                              <a:ext uri="{FF2B5EF4-FFF2-40B4-BE49-F238E27FC236}">
                                <a16:creationId xmlns:a16="http://schemas.microsoft.com/office/drawing/2014/main" id="{234F891C-BA7F-8547-AEBD-6E0FBE3BC66C}"/>
                              </a:ext>
                            </a:extLst>
                          </p:cNvPr>
                          <p:cNvSpPr txBox="1"/>
                          <p:nvPr/>
                        </p:nvSpPr>
                        <p:spPr>
                          <a:xfrm>
                            <a:off x="2207814" y="4115563"/>
                            <a:ext cx="1029764" cy="304912"/>
                          </a:xfrm>
                          <a:prstGeom prst="rect">
                            <a:avLst/>
                          </a:prstGeom>
                        </p:spPr>
                        <p:txBody>
                          <a:bodyPr vert="horz" wrap="square" lIns="0" tIns="12700" rIns="0" bIns="0" rtlCol="0">
                            <a:spAutoFit/>
                          </a:bodyPr>
                          <a:lstStyle/>
                          <a:p>
                            <a:pPr marL="12700">
                              <a:lnSpc>
                                <a:spcPct val="100000"/>
                              </a:lnSpc>
                              <a:spcBef>
                                <a:spcPts val="100"/>
                              </a:spcBef>
                            </a:pPr>
                            <a:r>
                              <a:rPr lang="en-US" sz="1000" dirty="0">
                                <a:solidFill>
                                  <a:srgbClr val="C00000"/>
                                </a:solidFill>
                                <a:latin typeface="Verdana"/>
                                <a:cs typeface="Verdana"/>
                              </a:rPr>
                              <a:t>Cell Culture Development</a:t>
                            </a:r>
                            <a:endParaRPr sz="1000" dirty="0">
                              <a:solidFill>
                                <a:srgbClr val="C00000"/>
                              </a:solidFill>
                              <a:latin typeface="Verdana"/>
                              <a:cs typeface="Verdana"/>
                            </a:endParaRPr>
                          </a:p>
                        </p:txBody>
                      </p:sp>
                      <p:sp>
                        <p:nvSpPr>
                          <p:cNvPr id="118" name="object 3">
                            <a:extLst>
                              <a:ext uri="{FF2B5EF4-FFF2-40B4-BE49-F238E27FC236}">
                                <a16:creationId xmlns:a16="http://schemas.microsoft.com/office/drawing/2014/main" id="{749697B3-5507-2047-81BB-2EBDA3CFC0ED}"/>
                              </a:ext>
                            </a:extLst>
                          </p:cNvPr>
                          <p:cNvSpPr txBox="1"/>
                          <p:nvPr/>
                        </p:nvSpPr>
                        <p:spPr>
                          <a:xfrm>
                            <a:off x="2214412" y="4454945"/>
                            <a:ext cx="1662003" cy="480542"/>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rgbClr val="C00000"/>
                                </a:solidFill>
                                <a:latin typeface="Verdana"/>
                                <a:cs typeface="Verdana"/>
                              </a:rPr>
                              <a:t>Demonstrated Expertise</a:t>
                            </a:r>
                            <a:endParaRPr sz="1600" dirty="0">
                              <a:solidFill>
                                <a:srgbClr val="C00000"/>
                              </a:solidFill>
                              <a:latin typeface="Verdana"/>
                              <a:cs typeface="Verdana"/>
                            </a:endParaRPr>
                          </a:p>
                        </p:txBody>
                      </p:sp>
                      <p:sp>
                        <p:nvSpPr>
                          <p:cNvPr id="121" name="object 24">
                            <a:extLst>
                              <a:ext uri="{FF2B5EF4-FFF2-40B4-BE49-F238E27FC236}">
                                <a16:creationId xmlns:a16="http://schemas.microsoft.com/office/drawing/2014/main" id="{C8197E46-B81F-EA48-A861-E6138E4F03D2}"/>
                              </a:ext>
                            </a:extLst>
                          </p:cNvPr>
                          <p:cNvSpPr txBox="1"/>
                          <p:nvPr/>
                        </p:nvSpPr>
                        <p:spPr>
                          <a:xfrm>
                            <a:off x="5437181" y="5317841"/>
                            <a:ext cx="1770572" cy="392727"/>
                          </a:xfrm>
                          <a:prstGeom prst="rect">
                            <a:avLst/>
                          </a:prstGeom>
                        </p:spPr>
                        <p:txBody>
                          <a:bodyPr vert="horz" wrap="square" lIns="0" tIns="12700" rIns="0" bIns="0" rtlCol="0">
                            <a:spAutoFit/>
                          </a:bodyPr>
                          <a:lstStyle/>
                          <a:p>
                            <a:pPr marL="12700">
                              <a:spcBef>
                                <a:spcPts val="100"/>
                              </a:spcBef>
                            </a:pPr>
                            <a:r>
                              <a:rPr lang="en-US" sz="1300" spc="-5" dirty="0">
                                <a:solidFill>
                                  <a:srgbClr val="C00000"/>
                                </a:solidFill>
                                <a:latin typeface="Verdana"/>
                                <a:cs typeface="Verdana"/>
                              </a:rPr>
                              <a:t>Mammalian Expression Systems</a:t>
                            </a:r>
                            <a:endParaRPr sz="1300" dirty="0">
                              <a:solidFill>
                                <a:srgbClr val="C00000"/>
                              </a:solidFill>
                              <a:latin typeface="Verdana"/>
                              <a:cs typeface="Verdana"/>
                            </a:endParaRPr>
                          </a:p>
                        </p:txBody>
                      </p:sp>
                      <p:sp>
                        <p:nvSpPr>
                          <p:cNvPr id="122" name="object 8">
                            <a:extLst>
                              <a:ext uri="{FF2B5EF4-FFF2-40B4-BE49-F238E27FC236}">
                                <a16:creationId xmlns:a16="http://schemas.microsoft.com/office/drawing/2014/main" id="{DCC55170-B326-1F45-97F4-88035BD9767C}"/>
                              </a:ext>
                            </a:extLst>
                          </p:cNvPr>
                          <p:cNvSpPr txBox="1"/>
                          <p:nvPr/>
                        </p:nvSpPr>
                        <p:spPr>
                          <a:xfrm>
                            <a:off x="4805899" y="3904135"/>
                            <a:ext cx="794854" cy="202462"/>
                          </a:xfrm>
                          <a:prstGeom prst="rect">
                            <a:avLst/>
                          </a:prstGeom>
                        </p:spPr>
                        <p:txBody>
                          <a:bodyPr vert="horz" wrap="square" lIns="0" tIns="12700" rIns="0" bIns="0" rtlCol="0">
                            <a:spAutoFit/>
                          </a:bodyPr>
                          <a:lstStyle/>
                          <a:p>
                            <a:pPr marL="12700">
                              <a:lnSpc>
                                <a:spcPct val="100000"/>
                              </a:lnSpc>
                              <a:spcBef>
                                <a:spcPts val="100"/>
                              </a:spcBef>
                            </a:pPr>
                            <a:r>
                              <a:rPr lang="en-US" sz="1300" spc="-5" dirty="0">
                                <a:solidFill>
                                  <a:srgbClr val="C00000"/>
                                </a:solidFill>
                                <a:latin typeface="Verdana"/>
                                <a:cs typeface="Verdana"/>
                              </a:rPr>
                              <a:t>Scalable</a:t>
                            </a:r>
                            <a:endParaRPr sz="1300" dirty="0">
                              <a:solidFill>
                                <a:srgbClr val="C00000"/>
                              </a:solidFill>
                              <a:latin typeface="Verdana"/>
                              <a:cs typeface="Verdana"/>
                            </a:endParaRPr>
                          </a:p>
                        </p:txBody>
                      </p:sp>
                      <p:sp>
                        <p:nvSpPr>
                          <p:cNvPr id="123" name="object 10">
                            <a:extLst>
                              <a:ext uri="{FF2B5EF4-FFF2-40B4-BE49-F238E27FC236}">
                                <a16:creationId xmlns:a16="http://schemas.microsoft.com/office/drawing/2014/main" id="{27E5D6BC-2EB0-D64B-B529-309174AF085D}"/>
                              </a:ext>
                            </a:extLst>
                          </p:cNvPr>
                          <p:cNvSpPr txBox="1"/>
                          <p:nvPr/>
                        </p:nvSpPr>
                        <p:spPr>
                          <a:xfrm>
                            <a:off x="1033976" y="3621899"/>
                            <a:ext cx="1387256" cy="480542"/>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rgbClr val="C00000"/>
                                </a:solidFill>
                                <a:latin typeface="Verdana"/>
                                <a:cs typeface="Verdana"/>
                              </a:rPr>
                              <a:t>Biologics Development</a:t>
                            </a:r>
                            <a:endParaRPr sz="1600" dirty="0">
                              <a:solidFill>
                                <a:srgbClr val="C00000"/>
                              </a:solidFill>
                              <a:latin typeface="Verdana"/>
                              <a:cs typeface="Verdana"/>
                            </a:endParaRPr>
                          </a:p>
                        </p:txBody>
                      </p:sp>
                      <p:sp>
                        <p:nvSpPr>
                          <p:cNvPr id="124" name="object 24">
                            <a:extLst>
                              <a:ext uri="{FF2B5EF4-FFF2-40B4-BE49-F238E27FC236}">
                                <a16:creationId xmlns:a16="http://schemas.microsoft.com/office/drawing/2014/main" id="{41BE5F08-C2FB-1E4E-86DA-164123C0AEEC}"/>
                              </a:ext>
                            </a:extLst>
                          </p:cNvPr>
                          <p:cNvSpPr txBox="1"/>
                          <p:nvPr/>
                        </p:nvSpPr>
                        <p:spPr>
                          <a:xfrm>
                            <a:off x="1416090" y="4700080"/>
                            <a:ext cx="970751" cy="319547"/>
                          </a:xfrm>
                          <a:prstGeom prst="rect">
                            <a:avLst/>
                          </a:prstGeom>
                        </p:spPr>
                        <p:txBody>
                          <a:bodyPr vert="horz" wrap="square" lIns="0" tIns="12700" rIns="0" bIns="0" rtlCol="0">
                            <a:spAutoFit/>
                          </a:bodyPr>
                          <a:lstStyle/>
                          <a:p>
                            <a:pPr marL="12700">
                              <a:lnSpc>
                                <a:spcPct val="100000"/>
                              </a:lnSpc>
                              <a:spcBef>
                                <a:spcPts val="100"/>
                              </a:spcBef>
                            </a:pPr>
                            <a:r>
                              <a:rPr lang="en-US" spc="-5" dirty="0">
                                <a:solidFill>
                                  <a:srgbClr val="C00000"/>
                                </a:solidFill>
                                <a:latin typeface="Verdana"/>
                                <a:cs typeface="Verdana"/>
                              </a:rPr>
                              <a:t>Innovator Molecules</a:t>
                            </a:r>
                            <a:endParaRPr dirty="0">
                              <a:solidFill>
                                <a:srgbClr val="C00000"/>
                              </a:solidFill>
                              <a:latin typeface="Verdana"/>
                              <a:cs typeface="Verdana"/>
                            </a:endParaRPr>
                          </a:p>
                        </p:txBody>
                      </p:sp>
                      <p:sp>
                        <p:nvSpPr>
                          <p:cNvPr id="125" name="object 10">
                            <a:extLst>
                              <a:ext uri="{FF2B5EF4-FFF2-40B4-BE49-F238E27FC236}">
                                <a16:creationId xmlns:a16="http://schemas.microsoft.com/office/drawing/2014/main" id="{0E624717-6811-3347-BDBA-F7229F2218D4}"/>
                              </a:ext>
                            </a:extLst>
                          </p:cNvPr>
                          <p:cNvSpPr txBox="1"/>
                          <p:nvPr/>
                        </p:nvSpPr>
                        <p:spPr>
                          <a:xfrm>
                            <a:off x="876275" y="5473879"/>
                            <a:ext cx="1838715" cy="143918"/>
                          </a:xfrm>
                          <a:prstGeom prst="rect">
                            <a:avLst/>
                          </a:prstGeom>
                        </p:spPr>
                        <p:txBody>
                          <a:bodyPr vert="horz" wrap="square" lIns="0" tIns="12700" rIns="0" bIns="0" rtlCol="0">
                            <a:spAutoFit/>
                          </a:bodyPr>
                          <a:lstStyle/>
                          <a:p>
                            <a:pPr marL="12700">
                              <a:spcBef>
                                <a:spcPts val="100"/>
                              </a:spcBef>
                            </a:pPr>
                            <a:r>
                              <a:rPr lang="en-US" sz="900" dirty="0">
                                <a:solidFill>
                                  <a:srgbClr val="C00000"/>
                                </a:solidFill>
                                <a:latin typeface="Verdana"/>
                                <a:cs typeface="Verdana"/>
                              </a:rPr>
                              <a:t>Reference Material Generation</a:t>
                            </a:r>
                          </a:p>
                        </p:txBody>
                      </p:sp>
                      <p:sp>
                        <p:nvSpPr>
                          <p:cNvPr id="126" name="object 2">
                            <a:extLst>
                              <a:ext uri="{FF2B5EF4-FFF2-40B4-BE49-F238E27FC236}">
                                <a16:creationId xmlns:a16="http://schemas.microsoft.com/office/drawing/2014/main" id="{2757E5F8-79D6-784A-AF0F-2D05B87C90E0}"/>
                              </a:ext>
                            </a:extLst>
                          </p:cNvPr>
                          <p:cNvSpPr txBox="1"/>
                          <p:nvPr/>
                        </p:nvSpPr>
                        <p:spPr>
                          <a:xfrm>
                            <a:off x="3410556" y="3023736"/>
                            <a:ext cx="1285665" cy="275640"/>
                          </a:xfrm>
                          <a:prstGeom prst="rect">
                            <a:avLst/>
                          </a:prstGeom>
                        </p:spPr>
                        <p:txBody>
                          <a:bodyPr vert="horz" wrap="square" lIns="0" tIns="12700" rIns="0" bIns="0" rtlCol="0">
                            <a:spAutoFit/>
                          </a:bodyPr>
                          <a:lstStyle/>
                          <a:p>
                            <a:pPr marL="12700">
                              <a:lnSpc>
                                <a:spcPct val="100000"/>
                              </a:lnSpc>
                              <a:spcBef>
                                <a:spcPts val="100"/>
                              </a:spcBef>
                            </a:pPr>
                            <a:endParaRPr lang="en-US" sz="1800" dirty="0">
                              <a:solidFill>
                                <a:srgbClr val="C00000"/>
                              </a:solidFill>
                              <a:latin typeface="Verdana"/>
                              <a:cs typeface="Verdana"/>
                            </a:endParaRPr>
                          </a:p>
                        </p:txBody>
                      </p:sp>
                      <p:sp>
                        <p:nvSpPr>
                          <p:cNvPr id="128" name="object 6">
                            <a:extLst>
                              <a:ext uri="{FF2B5EF4-FFF2-40B4-BE49-F238E27FC236}">
                                <a16:creationId xmlns:a16="http://schemas.microsoft.com/office/drawing/2014/main" id="{19B69EA7-764F-B544-B427-928AC06E808A}"/>
                              </a:ext>
                            </a:extLst>
                          </p:cNvPr>
                          <p:cNvSpPr txBox="1"/>
                          <p:nvPr/>
                        </p:nvSpPr>
                        <p:spPr>
                          <a:xfrm>
                            <a:off x="5941505" y="4209492"/>
                            <a:ext cx="1848085" cy="291070"/>
                          </a:xfrm>
                          <a:prstGeom prst="rect">
                            <a:avLst/>
                          </a:prstGeom>
                        </p:spPr>
                        <p:txBody>
                          <a:bodyPr vert="horz" wrap="square" lIns="0" tIns="12700" rIns="0" bIns="0" rtlCol="0">
                            <a:spAutoFit/>
                          </a:bodyPr>
                          <a:lstStyle/>
                          <a:p>
                            <a:pPr marL="12700">
                              <a:lnSpc>
                                <a:spcPts val="2800"/>
                              </a:lnSpc>
                              <a:spcBef>
                                <a:spcPts val="100"/>
                              </a:spcBef>
                            </a:pPr>
                            <a:r>
                              <a:rPr lang="en-US" sz="900" spc="-15" dirty="0">
                                <a:solidFill>
                                  <a:srgbClr val="C00000"/>
                                </a:solidFill>
                                <a:latin typeface="Verdana"/>
                                <a:cs typeface="Verdana"/>
                              </a:rPr>
                              <a:t>Pre-clinical Supply</a:t>
                            </a:r>
                            <a:endParaRPr sz="900" dirty="0">
                              <a:solidFill>
                                <a:srgbClr val="C00000"/>
                              </a:solidFill>
                              <a:latin typeface="Verdana"/>
                              <a:cs typeface="Verdana"/>
                            </a:endParaRPr>
                          </a:p>
                        </p:txBody>
                      </p:sp>
                      <p:sp>
                        <p:nvSpPr>
                          <p:cNvPr id="129" name="object 27">
                            <a:extLst>
                              <a:ext uri="{FF2B5EF4-FFF2-40B4-BE49-F238E27FC236}">
                                <a16:creationId xmlns:a16="http://schemas.microsoft.com/office/drawing/2014/main" id="{F65D99E5-F1A0-FE45-A301-9006C041A626}"/>
                              </a:ext>
                            </a:extLst>
                          </p:cNvPr>
                          <p:cNvSpPr txBox="1"/>
                          <p:nvPr/>
                        </p:nvSpPr>
                        <p:spPr>
                          <a:xfrm>
                            <a:off x="2453122" y="3623411"/>
                            <a:ext cx="715223" cy="392727"/>
                          </a:xfrm>
                          <a:prstGeom prst="rect">
                            <a:avLst/>
                          </a:prstGeom>
                        </p:spPr>
                        <p:txBody>
                          <a:bodyPr vert="horz" wrap="square" lIns="0" tIns="12700" rIns="0" bIns="0" rtlCol="0">
                            <a:spAutoFit/>
                          </a:bodyPr>
                          <a:lstStyle/>
                          <a:p>
                            <a:pPr marL="12700">
                              <a:lnSpc>
                                <a:spcPct val="100000"/>
                              </a:lnSpc>
                              <a:spcBef>
                                <a:spcPts val="100"/>
                              </a:spcBef>
                            </a:pPr>
                            <a:r>
                              <a:rPr lang="en-US" sz="1300" dirty="0">
                                <a:solidFill>
                                  <a:srgbClr val="C00000"/>
                                </a:solidFill>
                                <a:latin typeface="Verdana"/>
                                <a:cs typeface="Verdana"/>
                              </a:rPr>
                              <a:t>Robust Process</a:t>
                            </a:r>
                            <a:endParaRPr sz="1300" i="1" dirty="0">
                              <a:solidFill>
                                <a:srgbClr val="C00000"/>
                              </a:solidFill>
                              <a:latin typeface="Verdana"/>
                              <a:cs typeface="Verdana"/>
                            </a:endParaRPr>
                          </a:p>
                        </p:txBody>
                      </p:sp>
                      <p:sp>
                        <p:nvSpPr>
                          <p:cNvPr id="130" name="object 4">
                            <a:extLst>
                              <a:ext uri="{FF2B5EF4-FFF2-40B4-BE49-F238E27FC236}">
                                <a16:creationId xmlns:a16="http://schemas.microsoft.com/office/drawing/2014/main" id="{6EEC8458-57DB-1546-8455-5DD5CAEA6DF0}"/>
                              </a:ext>
                            </a:extLst>
                          </p:cNvPr>
                          <p:cNvSpPr txBox="1"/>
                          <p:nvPr/>
                        </p:nvSpPr>
                        <p:spPr>
                          <a:xfrm>
                            <a:off x="3099265" y="4000967"/>
                            <a:ext cx="1719424" cy="277226"/>
                          </a:xfrm>
                          <a:prstGeom prst="rect">
                            <a:avLst/>
                          </a:prstGeom>
                        </p:spPr>
                        <p:txBody>
                          <a:bodyPr vert="horz" wrap="square" lIns="0" tIns="12700" rIns="0" bIns="0" rtlCol="0">
                            <a:spAutoFit/>
                          </a:bodyPr>
                          <a:lstStyle/>
                          <a:p>
                            <a:pPr marL="12700">
                              <a:lnSpc>
                                <a:spcPts val="2400"/>
                              </a:lnSpc>
                            </a:pPr>
                            <a:r>
                              <a:rPr lang="en-US" sz="1800" dirty="0">
                                <a:solidFill>
                                  <a:srgbClr val="C00000"/>
                                </a:solidFill>
                                <a:latin typeface="Verdana"/>
                                <a:cs typeface="Verdana"/>
                              </a:rPr>
                              <a:t>Optimization</a:t>
                            </a:r>
                            <a:endParaRPr sz="1800" baseline="30000" dirty="0">
                              <a:solidFill>
                                <a:srgbClr val="C00000"/>
                              </a:solidFill>
                              <a:latin typeface="Verdana"/>
                              <a:cs typeface="Verdana"/>
                            </a:endParaRPr>
                          </a:p>
                        </p:txBody>
                      </p:sp>
                      <p:sp>
                        <p:nvSpPr>
                          <p:cNvPr id="131" name="object 3">
                            <a:extLst>
                              <a:ext uri="{FF2B5EF4-FFF2-40B4-BE49-F238E27FC236}">
                                <a16:creationId xmlns:a16="http://schemas.microsoft.com/office/drawing/2014/main" id="{A3CAA3BD-3778-3341-AE32-D11E73ABCC32}"/>
                              </a:ext>
                            </a:extLst>
                          </p:cNvPr>
                          <p:cNvSpPr txBox="1"/>
                          <p:nvPr/>
                        </p:nvSpPr>
                        <p:spPr>
                          <a:xfrm>
                            <a:off x="7077864" y="4267582"/>
                            <a:ext cx="1086219" cy="363455"/>
                          </a:xfrm>
                          <a:prstGeom prst="rect">
                            <a:avLst/>
                          </a:prstGeom>
                        </p:spPr>
                        <p:txBody>
                          <a:bodyPr vert="horz" wrap="square" lIns="0" tIns="12700" rIns="0" bIns="0" rtlCol="0">
                            <a:spAutoFit/>
                          </a:bodyPr>
                          <a:lstStyle/>
                          <a:p>
                            <a:pPr marL="12700">
                              <a:lnSpc>
                                <a:spcPct val="100000"/>
                              </a:lnSpc>
                              <a:spcBef>
                                <a:spcPts val="100"/>
                              </a:spcBef>
                            </a:pPr>
                            <a:r>
                              <a:rPr lang="en-US" sz="1200" dirty="0">
                                <a:solidFill>
                                  <a:srgbClr val="C00000"/>
                                </a:solidFill>
                                <a:latin typeface="Verdana"/>
                                <a:cs typeface="Verdana"/>
                              </a:rPr>
                              <a:t>Analytical Development</a:t>
                            </a:r>
                            <a:endParaRPr sz="1200" dirty="0">
                              <a:solidFill>
                                <a:srgbClr val="C00000"/>
                              </a:solidFill>
                              <a:latin typeface="Verdana"/>
                              <a:cs typeface="Verdana"/>
                            </a:endParaRPr>
                          </a:p>
                        </p:txBody>
                      </p:sp>
                      <p:sp>
                        <p:nvSpPr>
                          <p:cNvPr id="132" name="object 27">
                            <a:extLst>
                              <a:ext uri="{FF2B5EF4-FFF2-40B4-BE49-F238E27FC236}">
                                <a16:creationId xmlns:a16="http://schemas.microsoft.com/office/drawing/2014/main" id="{3BDC0C74-0DC5-4548-B381-9B2D3DEB62B2}"/>
                              </a:ext>
                            </a:extLst>
                          </p:cNvPr>
                          <p:cNvSpPr txBox="1"/>
                          <p:nvPr/>
                        </p:nvSpPr>
                        <p:spPr>
                          <a:xfrm>
                            <a:off x="3754189" y="5738950"/>
                            <a:ext cx="1945234" cy="202462"/>
                          </a:xfrm>
                          <a:prstGeom prst="rect">
                            <a:avLst/>
                          </a:prstGeom>
                        </p:spPr>
                        <p:txBody>
                          <a:bodyPr vert="horz" wrap="square" lIns="0" tIns="12700" rIns="0" bIns="0" rtlCol="0">
                            <a:spAutoFit/>
                          </a:bodyPr>
                          <a:lstStyle/>
                          <a:p>
                            <a:pPr marL="12700">
                              <a:lnSpc>
                                <a:spcPct val="100000"/>
                              </a:lnSpc>
                              <a:spcBef>
                                <a:spcPts val="100"/>
                              </a:spcBef>
                            </a:pPr>
                            <a:r>
                              <a:rPr lang="en-US" sz="1300" dirty="0">
                                <a:solidFill>
                                  <a:srgbClr val="C00000"/>
                                </a:solidFill>
                                <a:latin typeface="Verdana"/>
                                <a:cs typeface="Verdana"/>
                              </a:rPr>
                              <a:t>Biosimilar Molecules</a:t>
                            </a:r>
                            <a:endParaRPr sz="1300" dirty="0">
                              <a:solidFill>
                                <a:srgbClr val="C00000"/>
                              </a:solidFill>
                              <a:latin typeface="Verdana"/>
                              <a:cs typeface="Verdana"/>
                            </a:endParaRPr>
                          </a:p>
                        </p:txBody>
                      </p:sp>
                      <p:sp>
                        <p:nvSpPr>
                          <p:cNvPr id="133" name="object 27">
                            <a:extLst>
                              <a:ext uri="{FF2B5EF4-FFF2-40B4-BE49-F238E27FC236}">
                                <a16:creationId xmlns:a16="http://schemas.microsoft.com/office/drawing/2014/main" id="{FA8E6635-DD84-D943-A60E-D4E38EB61EC6}"/>
                              </a:ext>
                            </a:extLst>
                          </p:cNvPr>
                          <p:cNvSpPr txBox="1"/>
                          <p:nvPr/>
                        </p:nvSpPr>
                        <p:spPr>
                          <a:xfrm>
                            <a:off x="4670783" y="3621365"/>
                            <a:ext cx="2280275" cy="187826"/>
                          </a:xfrm>
                          <a:prstGeom prst="rect">
                            <a:avLst/>
                          </a:prstGeom>
                        </p:spPr>
                        <p:txBody>
                          <a:bodyPr vert="horz" wrap="square" lIns="0" tIns="12700" rIns="0" bIns="0" rtlCol="0">
                            <a:spAutoFit/>
                          </a:bodyPr>
                          <a:lstStyle/>
                          <a:p>
                            <a:pPr marL="12700" algn="ctr">
                              <a:lnSpc>
                                <a:spcPct val="100000"/>
                              </a:lnSpc>
                              <a:spcBef>
                                <a:spcPts val="100"/>
                              </a:spcBef>
                            </a:pPr>
                            <a:r>
                              <a:rPr lang="en-US" sz="1200" dirty="0">
                                <a:solidFill>
                                  <a:srgbClr val="C00000"/>
                                </a:solidFill>
                                <a:latin typeface="Verdana"/>
                                <a:cs typeface="Verdana"/>
                              </a:rPr>
                              <a:t>Consistent Product Quality</a:t>
                            </a:r>
                            <a:endParaRPr sz="1200" dirty="0">
                              <a:solidFill>
                                <a:srgbClr val="C00000"/>
                              </a:solidFill>
                              <a:latin typeface="Verdana"/>
                              <a:cs typeface="Verdana"/>
                            </a:endParaRPr>
                          </a:p>
                        </p:txBody>
                      </p:sp>
                      <p:sp>
                        <p:nvSpPr>
                          <p:cNvPr id="138" name="object 24">
                            <a:extLst>
                              <a:ext uri="{FF2B5EF4-FFF2-40B4-BE49-F238E27FC236}">
                                <a16:creationId xmlns:a16="http://schemas.microsoft.com/office/drawing/2014/main" id="{054E84ED-187B-EE46-A9BC-3A91DA3905A4}"/>
                              </a:ext>
                            </a:extLst>
                          </p:cNvPr>
                          <p:cNvSpPr txBox="1"/>
                          <p:nvPr/>
                        </p:nvSpPr>
                        <p:spPr>
                          <a:xfrm>
                            <a:off x="3267552" y="4785276"/>
                            <a:ext cx="823674" cy="143918"/>
                          </a:xfrm>
                          <a:prstGeom prst="rect">
                            <a:avLst/>
                          </a:prstGeom>
                        </p:spPr>
                        <p:txBody>
                          <a:bodyPr vert="horz" wrap="square" lIns="0" tIns="12700" rIns="0" bIns="0" rtlCol="0">
                            <a:spAutoFit/>
                          </a:bodyPr>
                          <a:lstStyle/>
                          <a:p>
                            <a:pPr marL="12700">
                              <a:lnSpc>
                                <a:spcPct val="100000"/>
                              </a:lnSpc>
                              <a:spcBef>
                                <a:spcPts val="100"/>
                              </a:spcBef>
                            </a:pPr>
                            <a:r>
                              <a:rPr lang="en-US" sz="900" spc="-5" dirty="0">
                                <a:solidFill>
                                  <a:srgbClr val="C00000"/>
                                </a:solidFill>
                                <a:latin typeface="Verdana"/>
                                <a:cs typeface="Verdana"/>
                              </a:rPr>
                              <a:t>Scale-up</a:t>
                            </a:r>
                            <a:endParaRPr sz="900" dirty="0">
                              <a:solidFill>
                                <a:srgbClr val="C00000"/>
                              </a:solidFill>
                              <a:latin typeface="Verdana"/>
                              <a:cs typeface="Verdana"/>
                            </a:endParaRPr>
                          </a:p>
                        </p:txBody>
                      </p:sp>
                      <p:sp>
                        <p:nvSpPr>
                          <p:cNvPr id="139" name="object 3">
                            <a:extLst>
                              <a:ext uri="{FF2B5EF4-FFF2-40B4-BE49-F238E27FC236}">
                                <a16:creationId xmlns:a16="http://schemas.microsoft.com/office/drawing/2014/main" id="{86C142D3-4A15-524D-BB1B-D790A3D3C3AF}"/>
                              </a:ext>
                            </a:extLst>
                          </p:cNvPr>
                          <p:cNvSpPr txBox="1"/>
                          <p:nvPr/>
                        </p:nvSpPr>
                        <p:spPr>
                          <a:xfrm>
                            <a:off x="5324021" y="3360929"/>
                            <a:ext cx="1234969" cy="165872"/>
                          </a:xfrm>
                          <a:prstGeom prst="rect">
                            <a:avLst/>
                          </a:prstGeom>
                        </p:spPr>
                        <p:txBody>
                          <a:bodyPr vert="horz" wrap="square" lIns="0" tIns="12700" rIns="0" bIns="0" rtlCol="0">
                            <a:spAutoFit/>
                          </a:bodyPr>
                          <a:lstStyle/>
                          <a:p>
                            <a:pPr marL="12700">
                              <a:lnSpc>
                                <a:spcPct val="100000"/>
                              </a:lnSpc>
                              <a:spcBef>
                                <a:spcPts val="100"/>
                              </a:spcBef>
                            </a:pPr>
                            <a:r>
                              <a:rPr lang="en-US" dirty="0">
                                <a:solidFill>
                                  <a:srgbClr val="C00000"/>
                                </a:solidFill>
                                <a:latin typeface="Verdana"/>
                                <a:cs typeface="Verdana"/>
                              </a:rPr>
                              <a:t>R&amp;D</a:t>
                            </a:r>
                            <a:endParaRPr dirty="0">
                              <a:solidFill>
                                <a:srgbClr val="C00000"/>
                              </a:solidFill>
                              <a:latin typeface="Verdana"/>
                              <a:cs typeface="Verdana"/>
                            </a:endParaRPr>
                          </a:p>
                        </p:txBody>
                      </p:sp>
                      <p:sp>
                        <p:nvSpPr>
                          <p:cNvPr id="140" name="object 3">
                            <a:extLst>
                              <a:ext uri="{FF2B5EF4-FFF2-40B4-BE49-F238E27FC236}">
                                <a16:creationId xmlns:a16="http://schemas.microsoft.com/office/drawing/2014/main" id="{396DF5F5-5E47-6040-9FE9-05F708A5DE90}"/>
                              </a:ext>
                            </a:extLst>
                          </p:cNvPr>
                          <p:cNvSpPr txBox="1"/>
                          <p:nvPr/>
                        </p:nvSpPr>
                        <p:spPr>
                          <a:xfrm>
                            <a:off x="2722696" y="5906582"/>
                            <a:ext cx="1037609" cy="187826"/>
                          </a:xfrm>
                          <a:prstGeom prst="rect">
                            <a:avLst/>
                          </a:prstGeom>
                        </p:spPr>
                        <p:txBody>
                          <a:bodyPr vert="horz" wrap="square" lIns="0" tIns="12700" rIns="0" bIns="0" rtlCol="0">
                            <a:spAutoFit/>
                          </a:bodyPr>
                          <a:lstStyle/>
                          <a:p>
                            <a:pPr marL="12700">
                              <a:spcBef>
                                <a:spcPts val="100"/>
                              </a:spcBef>
                            </a:pPr>
                            <a:r>
                              <a:rPr lang="en-US" sz="1200" dirty="0">
                                <a:solidFill>
                                  <a:srgbClr val="C00000"/>
                                </a:solidFill>
                                <a:latin typeface="Verdana"/>
                                <a:cs typeface="Verdana"/>
                              </a:rPr>
                              <a:t>Glycosylation</a:t>
                            </a:r>
                            <a:endParaRPr sz="1200" dirty="0">
                              <a:solidFill>
                                <a:srgbClr val="C00000"/>
                              </a:solidFill>
                              <a:latin typeface="Verdana"/>
                              <a:cs typeface="Verdana"/>
                            </a:endParaRPr>
                          </a:p>
                        </p:txBody>
                      </p:sp>
                      <p:sp>
                        <p:nvSpPr>
                          <p:cNvPr id="141" name="object 3">
                            <a:extLst>
                              <a:ext uri="{FF2B5EF4-FFF2-40B4-BE49-F238E27FC236}">
                                <a16:creationId xmlns:a16="http://schemas.microsoft.com/office/drawing/2014/main" id="{D6DC3E0C-A667-5F45-ABE1-07BDA916FD28}"/>
                              </a:ext>
                            </a:extLst>
                          </p:cNvPr>
                          <p:cNvSpPr txBox="1"/>
                          <p:nvPr/>
                        </p:nvSpPr>
                        <p:spPr>
                          <a:xfrm>
                            <a:off x="6104987" y="4594476"/>
                            <a:ext cx="908006" cy="165872"/>
                          </a:xfrm>
                          <a:prstGeom prst="rect">
                            <a:avLst/>
                          </a:prstGeom>
                        </p:spPr>
                        <p:txBody>
                          <a:bodyPr vert="horz" wrap="square" lIns="0" tIns="12700" rIns="0" bIns="0" rtlCol="0">
                            <a:spAutoFit/>
                          </a:bodyPr>
                          <a:lstStyle/>
                          <a:p>
                            <a:pPr marL="12700">
                              <a:lnSpc>
                                <a:spcPct val="100000"/>
                              </a:lnSpc>
                              <a:spcBef>
                                <a:spcPts val="100"/>
                              </a:spcBef>
                            </a:pPr>
                            <a:r>
                              <a:rPr lang="en-US" dirty="0">
                                <a:solidFill>
                                  <a:srgbClr val="C00000"/>
                                </a:solidFill>
                                <a:latin typeface="Verdana"/>
                                <a:cs typeface="Verdana"/>
                              </a:rPr>
                              <a:t>Purification</a:t>
                            </a:r>
                            <a:endParaRPr dirty="0">
                              <a:solidFill>
                                <a:srgbClr val="C00000"/>
                              </a:solidFill>
                              <a:latin typeface="Verdana"/>
                              <a:cs typeface="Verdana"/>
                            </a:endParaRPr>
                          </a:p>
                        </p:txBody>
                      </p:sp>
                      <p:sp>
                        <p:nvSpPr>
                          <p:cNvPr id="143" name="object 27">
                            <a:extLst>
                              <a:ext uri="{FF2B5EF4-FFF2-40B4-BE49-F238E27FC236}">
                                <a16:creationId xmlns:a16="http://schemas.microsoft.com/office/drawing/2014/main" id="{E9A2F62C-55EE-B748-8247-B73519FAC0B1}"/>
                              </a:ext>
                            </a:extLst>
                          </p:cNvPr>
                          <p:cNvSpPr txBox="1"/>
                          <p:nvPr/>
                        </p:nvSpPr>
                        <p:spPr>
                          <a:xfrm>
                            <a:off x="3130885" y="5579682"/>
                            <a:ext cx="806583" cy="217098"/>
                          </a:xfrm>
                          <a:prstGeom prst="rect">
                            <a:avLst/>
                          </a:prstGeom>
                        </p:spPr>
                        <p:txBody>
                          <a:bodyPr vert="horz" wrap="square" lIns="0" tIns="12700" rIns="0" bIns="0" rtlCol="0">
                            <a:spAutoFit/>
                          </a:bodyPr>
                          <a:lstStyle/>
                          <a:p>
                            <a:pPr marL="12700">
                              <a:lnSpc>
                                <a:spcPct val="100000"/>
                              </a:lnSpc>
                              <a:spcBef>
                                <a:spcPts val="100"/>
                              </a:spcBef>
                            </a:pPr>
                            <a:r>
                              <a:rPr lang="en-US" sz="1400" dirty="0">
                                <a:solidFill>
                                  <a:srgbClr val="C00000"/>
                                </a:solidFill>
                                <a:latin typeface="Verdana"/>
                                <a:cs typeface="Verdana"/>
                              </a:rPr>
                              <a:t>Assays</a:t>
                            </a:r>
                            <a:endParaRPr sz="1400" dirty="0">
                              <a:solidFill>
                                <a:srgbClr val="C00000"/>
                              </a:solidFill>
                              <a:latin typeface="Verdana"/>
                              <a:cs typeface="Verdana"/>
                            </a:endParaRPr>
                          </a:p>
                        </p:txBody>
                      </p:sp>
                      <p:sp>
                        <p:nvSpPr>
                          <p:cNvPr id="146" name="object 27">
                            <a:extLst>
                              <a:ext uri="{FF2B5EF4-FFF2-40B4-BE49-F238E27FC236}">
                                <a16:creationId xmlns:a16="http://schemas.microsoft.com/office/drawing/2014/main" id="{639E9B27-D8A2-0145-B5D3-6401062A16D4}"/>
                              </a:ext>
                            </a:extLst>
                          </p:cNvPr>
                          <p:cNvSpPr txBox="1"/>
                          <p:nvPr/>
                        </p:nvSpPr>
                        <p:spPr>
                          <a:xfrm>
                            <a:off x="5600753" y="3924585"/>
                            <a:ext cx="1522891" cy="346380"/>
                          </a:xfrm>
                          <a:prstGeom prst="rect">
                            <a:avLst/>
                          </a:prstGeom>
                        </p:spPr>
                        <p:txBody>
                          <a:bodyPr vert="horz" wrap="square" lIns="0" tIns="12700" rIns="0" bIns="0" rtlCol="0">
                            <a:spAutoFit/>
                          </a:bodyPr>
                          <a:lstStyle/>
                          <a:p>
                            <a:pPr marL="12700">
                              <a:lnSpc>
                                <a:spcPct val="100000"/>
                              </a:lnSpc>
                              <a:spcBef>
                                <a:spcPts val="100"/>
                              </a:spcBef>
                            </a:pPr>
                            <a:r>
                              <a:rPr lang="en-US" sz="1100" dirty="0">
                                <a:solidFill>
                                  <a:srgbClr val="C00000"/>
                                </a:solidFill>
                                <a:latin typeface="Verdana"/>
                                <a:cs typeface="Verdana"/>
                              </a:rPr>
                              <a:t>Optimal Production </a:t>
                            </a:r>
                          </a:p>
                          <a:p>
                            <a:pPr marL="12700">
                              <a:lnSpc>
                                <a:spcPct val="100000"/>
                              </a:lnSpc>
                              <a:spcBef>
                                <a:spcPts val="100"/>
                              </a:spcBef>
                            </a:pPr>
                            <a:r>
                              <a:rPr lang="en-US" sz="1100" dirty="0">
                                <a:solidFill>
                                  <a:srgbClr val="C00000"/>
                                </a:solidFill>
                                <a:latin typeface="Verdana"/>
                                <a:cs typeface="Verdana"/>
                              </a:rPr>
                              <a:t>Modes</a:t>
                            </a:r>
                            <a:endParaRPr sz="1100" dirty="0">
                              <a:solidFill>
                                <a:srgbClr val="C00000"/>
                              </a:solidFill>
                              <a:latin typeface="Verdana"/>
                              <a:cs typeface="Verdana"/>
                            </a:endParaRPr>
                          </a:p>
                        </p:txBody>
                      </p:sp>
                    </p:grpSp>
                    <p:sp>
                      <p:nvSpPr>
                        <p:cNvPr id="64" name="object 4">
                          <a:extLst>
                            <a:ext uri="{FF2B5EF4-FFF2-40B4-BE49-F238E27FC236}">
                              <a16:creationId xmlns:a16="http://schemas.microsoft.com/office/drawing/2014/main" id="{E73A39FF-DBFA-326F-CD49-6615F59A6856}"/>
                            </a:ext>
                          </a:extLst>
                        </p:cNvPr>
                        <p:cNvSpPr txBox="1"/>
                        <p:nvPr/>
                      </p:nvSpPr>
                      <p:spPr>
                        <a:xfrm>
                          <a:off x="3201867" y="1764242"/>
                          <a:ext cx="1588076" cy="443711"/>
                        </a:xfrm>
                        <a:prstGeom prst="rect">
                          <a:avLst/>
                        </a:prstGeom>
                      </p:spPr>
                      <p:txBody>
                        <a:bodyPr vert="horz" wrap="square" lIns="0" tIns="12700" rIns="0" bIns="0" rtlCol="0">
                          <a:spAutoFit/>
                        </a:bodyPr>
                        <a:lstStyle/>
                        <a:p>
                          <a:pPr marL="12700">
                            <a:lnSpc>
                              <a:spcPct val="100000"/>
                            </a:lnSpc>
                            <a:spcBef>
                              <a:spcPts val="100"/>
                            </a:spcBef>
                          </a:pPr>
                          <a:r>
                            <a:rPr lang="en-US" sz="2800" dirty="0">
                              <a:solidFill>
                                <a:schemeClr val="accent5">
                                  <a:lumMod val="90000"/>
                                </a:schemeClr>
                              </a:solidFill>
                              <a:latin typeface="Verdana"/>
                              <a:cs typeface="Verdana"/>
                            </a:rPr>
                            <a:t>Reliable</a:t>
                          </a:r>
                          <a:endParaRPr sz="2800" dirty="0">
                            <a:solidFill>
                              <a:schemeClr val="accent5">
                                <a:lumMod val="90000"/>
                              </a:schemeClr>
                            </a:solidFill>
                            <a:latin typeface="Verdana"/>
                            <a:cs typeface="Verdana"/>
                          </a:endParaRPr>
                        </a:p>
                      </p:txBody>
                    </p:sp>
                  </p:grpSp>
                </p:grpSp>
                <p:sp>
                  <p:nvSpPr>
                    <p:cNvPr id="65" name="object 4">
                      <a:extLst>
                        <a:ext uri="{FF2B5EF4-FFF2-40B4-BE49-F238E27FC236}">
                          <a16:creationId xmlns:a16="http://schemas.microsoft.com/office/drawing/2014/main" id="{3848650D-7FFF-EA96-C922-747DA62010B0}"/>
                        </a:ext>
                      </a:extLst>
                    </p:cNvPr>
                    <p:cNvSpPr txBox="1"/>
                    <p:nvPr/>
                  </p:nvSpPr>
                  <p:spPr>
                    <a:xfrm>
                      <a:off x="6156373" y="2237214"/>
                      <a:ext cx="1281739" cy="259045"/>
                    </a:xfrm>
                    <a:prstGeom prst="rect">
                      <a:avLst/>
                    </a:prstGeom>
                  </p:spPr>
                  <p:txBody>
                    <a:bodyPr vert="horz" wrap="square" lIns="0" tIns="12700" rIns="0" bIns="0" rtlCol="0">
                      <a:spAutoFit/>
                    </a:bodyPr>
                    <a:lstStyle/>
                    <a:p>
                      <a:pPr marL="12700">
                        <a:lnSpc>
                          <a:spcPct val="100000"/>
                        </a:lnSpc>
                        <a:spcBef>
                          <a:spcPts val="100"/>
                        </a:spcBef>
                      </a:pPr>
                      <a:r>
                        <a:rPr lang="en-US" sz="1600" dirty="0">
                          <a:solidFill>
                            <a:schemeClr val="accent5">
                              <a:lumMod val="90000"/>
                            </a:schemeClr>
                          </a:solidFill>
                          <a:latin typeface="Verdana"/>
                          <a:cs typeface="Verdana"/>
                        </a:rPr>
                        <a:t>Committed</a:t>
                      </a:r>
                      <a:endParaRPr sz="1600" dirty="0">
                        <a:solidFill>
                          <a:schemeClr val="accent5">
                            <a:lumMod val="90000"/>
                          </a:schemeClr>
                        </a:solidFill>
                        <a:latin typeface="Verdana"/>
                        <a:cs typeface="Verdana"/>
                      </a:endParaRPr>
                    </a:p>
                  </p:txBody>
                </p:sp>
              </p:grpSp>
            </p:grpSp>
            <p:sp>
              <p:nvSpPr>
                <p:cNvPr id="71" name="object 24">
                  <a:extLst>
                    <a:ext uri="{FF2B5EF4-FFF2-40B4-BE49-F238E27FC236}">
                      <a16:creationId xmlns:a16="http://schemas.microsoft.com/office/drawing/2014/main" id="{A63BDD01-4627-A1D9-3116-D7DEF605473C}"/>
                    </a:ext>
                  </a:extLst>
                </p:cNvPr>
                <p:cNvSpPr txBox="1"/>
                <p:nvPr/>
              </p:nvSpPr>
              <p:spPr>
                <a:xfrm>
                  <a:off x="3252062" y="3244413"/>
                  <a:ext cx="885044" cy="523220"/>
                </a:xfrm>
                <a:prstGeom prst="rect">
                  <a:avLst/>
                </a:prstGeom>
              </p:spPr>
              <p:txBody>
                <a:bodyPr vert="horz" wrap="square" lIns="0" tIns="12700" rIns="0" bIns="0" rtlCol="0">
                  <a:spAutoFit/>
                </a:bodyPr>
                <a:lstStyle/>
                <a:p>
                  <a:pPr marL="12700">
                    <a:lnSpc>
                      <a:spcPct val="100000"/>
                    </a:lnSpc>
                    <a:spcBef>
                      <a:spcPts val="100"/>
                    </a:spcBef>
                  </a:pPr>
                  <a:r>
                    <a:rPr lang="en-US" dirty="0">
                      <a:solidFill>
                        <a:schemeClr val="accent5">
                          <a:lumMod val="90000"/>
                        </a:schemeClr>
                      </a:solidFill>
                      <a:latin typeface="Verdana" panose="020B0604030504040204" pitchFamily="34" charset="0"/>
                      <a:ea typeface="Verdana" panose="020B0604030504040204" pitchFamily="34" charset="0"/>
                      <a:cs typeface="Verdana" panose="020B0604030504040204" pitchFamily="34" charset="0"/>
                    </a:rPr>
                    <a:t>Superior </a:t>
                  </a:r>
                </a:p>
                <a:p>
                  <a:pPr marL="12700">
                    <a:lnSpc>
                      <a:spcPct val="100000"/>
                    </a:lnSpc>
                    <a:spcBef>
                      <a:spcPts val="100"/>
                    </a:spcBef>
                  </a:pPr>
                  <a:r>
                    <a:rPr lang="en-US" dirty="0">
                      <a:solidFill>
                        <a:schemeClr val="accent5">
                          <a:lumMod val="90000"/>
                        </a:schemeClr>
                      </a:solidFill>
                      <a:latin typeface="Verdana" panose="020B0604030504040204" pitchFamily="34" charset="0"/>
                      <a:ea typeface="Verdana" panose="020B0604030504040204" pitchFamily="34" charset="0"/>
                      <a:cs typeface="Verdana" panose="020B0604030504040204" pitchFamily="34" charset="0"/>
                    </a:rPr>
                    <a:t>Customer </a:t>
                  </a:r>
                </a:p>
                <a:p>
                  <a:pPr marL="12700">
                    <a:lnSpc>
                      <a:spcPct val="100000"/>
                    </a:lnSpc>
                    <a:spcBef>
                      <a:spcPts val="100"/>
                    </a:spcBef>
                  </a:pPr>
                  <a:r>
                    <a:rPr lang="en-US" dirty="0">
                      <a:solidFill>
                        <a:schemeClr val="accent5">
                          <a:lumMod val="90000"/>
                        </a:schemeClr>
                      </a:solidFill>
                      <a:latin typeface="Verdana" panose="020B0604030504040204" pitchFamily="34" charset="0"/>
                      <a:ea typeface="Verdana" panose="020B0604030504040204" pitchFamily="34" charset="0"/>
                      <a:cs typeface="Verdana" panose="020B0604030504040204" pitchFamily="34" charset="0"/>
                    </a:rPr>
                    <a:t>Service</a:t>
                  </a:r>
                  <a:endParaRPr dirty="0">
                    <a:solidFill>
                      <a:schemeClr val="accent5">
                        <a:lumMod val="90000"/>
                      </a:schemeClr>
                    </a:solidFill>
                    <a:latin typeface="Verdana"/>
                    <a:cs typeface="Verdana"/>
                  </a:endParaRPr>
                </a:p>
              </p:txBody>
            </p:sp>
          </p:grpSp>
          <p:sp>
            <p:nvSpPr>
              <p:cNvPr id="55" name="object 4">
                <a:extLst>
                  <a:ext uri="{FF2B5EF4-FFF2-40B4-BE49-F238E27FC236}">
                    <a16:creationId xmlns:a16="http://schemas.microsoft.com/office/drawing/2014/main" id="{0B93AAA6-0C64-C2C4-D87C-F650987BB105}"/>
                  </a:ext>
                </a:extLst>
              </p:cNvPr>
              <p:cNvSpPr txBox="1"/>
              <p:nvPr/>
            </p:nvSpPr>
            <p:spPr>
              <a:xfrm>
                <a:off x="6091255" y="948819"/>
                <a:ext cx="1438378" cy="628377"/>
              </a:xfrm>
              <a:prstGeom prst="rect">
                <a:avLst/>
              </a:prstGeom>
            </p:spPr>
            <p:txBody>
              <a:bodyPr vert="horz" wrap="square" lIns="0" tIns="12700" rIns="0" bIns="0" rtlCol="0">
                <a:spAutoFit/>
              </a:bodyPr>
              <a:lstStyle/>
              <a:p>
                <a:pPr marL="12700">
                  <a:lnSpc>
                    <a:spcPct val="100000"/>
                  </a:lnSpc>
                  <a:spcBef>
                    <a:spcPts val="100"/>
                  </a:spcBef>
                </a:pPr>
                <a:r>
                  <a:rPr lang="en-US" sz="2000" dirty="0">
                    <a:solidFill>
                      <a:schemeClr val="accent5">
                        <a:lumMod val="90000"/>
                      </a:schemeClr>
                    </a:solidFill>
                    <a:latin typeface="Verdana"/>
                    <a:cs typeface="Verdana"/>
                  </a:rPr>
                  <a:t>Quality Solutions</a:t>
                </a:r>
                <a:endParaRPr sz="2000" dirty="0">
                  <a:solidFill>
                    <a:schemeClr val="accent5">
                      <a:lumMod val="90000"/>
                    </a:schemeClr>
                  </a:solidFill>
                  <a:latin typeface="Verdana"/>
                  <a:cs typeface="Verdana"/>
                </a:endParaRPr>
              </a:p>
            </p:txBody>
          </p:sp>
          <p:sp>
            <p:nvSpPr>
              <p:cNvPr id="56" name="object 16">
                <a:extLst>
                  <a:ext uri="{FF2B5EF4-FFF2-40B4-BE49-F238E27FC236}">
                    <a16:creationId xmlns:a16="http://schemas.microsoft.com/office/drawing/2014/main" id="{13F447DF-1820-508C-E045-8B82516E31B0}"/>
                  </a:ext>
                </a:extLst>
              </p:cNvPr>
              <p:cNvSpPr txBox="1"/>
              <p:nvPr/>
            </p:nvSpPr>
            <p:spPr>
              <a:xfrm>
                <a:off x="4037679" y="2738299"/>
                <a:ext cx="1836338" cy="197490"/>
              </a:xfrm>
              <a:prstGeom prst="rect">
                <a:avLst/>
              </a:prstGeom>
            </p:spPr>
            <p:txBody>
              <a:bodyPr vert="horz" wrap="square" lIns="0" tIns="12700" rIns="0" bIns="0" rtlCol="0">
                <a:spAutoFit/>
              </a:bodyPr>
              <a:lstStyle/>
              <a:p>
                <a:pPr marL="12700">
                  <a:lnSpc>
                    <a:spcPct val="100000"/>
                  </a:lnSpc>
                  <a:spcBef>
                    <a:spcPts val="100"/>
                  </a:spcBef>
                </a:pPr>
                <a:r>
                  <a:rPr lang="en-US" sz="1200" spc="-65" dirty="0">
                    <a:solidFill>
                      <a:srgbClr val="C00000"/>
                    </a:solidFill>
                    <a:latin typeface="Verdana"/>
                    <a:cs typeface="Verdana"/>
                  </a:rPr>
                  <a:t>Upstream Development</a:t>
                </a:r>
                <a:endParaRPr sz="1200" dirty="0">
                  <a:solidFill>
                    <a:srgbClr val="C00000"/>
                  </a:solidFill>
                  <a:latin typeface="Verdana"/>
                  <a:cs typeface="Verdana"/>
                </a:endParaRPr>
              </a:p>
            </p:txBody>
          </p:sp>
          <p:sp>
            <p:nvSpPr>
              <p:cNvPr id="57" name="object 16">
                <a:extLst>
                  <a:ext uri="{FF2B5EF4-FFF2-40B4-BE49-F238E27FC236}">
                    <a16:creationId xmlns:a16="http://schemas.microsoft.com/office/drawing/2014/main" id="{04924E3E-53AE-8853-87B1-7DDC5CA99A35}"/>
                  </a:ext>
                </a:extLst>
              </p:cNvPr>
              <p:cNvSpPr txBox="1"/>
              <p:nvPr/>
            </p:nvSpPr>
            <p:spPr>
              <a:xfrm>
                <a:off x="1404127" y="4086339"/>
                <a:ext cx="1217781" cy="197490"/>
              </a:xfrm>
              <a:prstGeom prst="rect">
                <a:avLst/>
              </a:prstGeom>
            </p:spPr>
            <p:txBody>
              <a:bodyPr vert="horz" wrap="square" lIns="0" tIns="12700" rIns="0" bIns="0" rtlCol="0">
                <a:spAutoFit/>
              </a:bodyPr>
              <a:lstStyle/>
              <a:p>
                <a:pPr marL="12700">
                  <a:lnSpc>
                    <a:spcPct val="100000"/>
                  </a:lnSpc>
                  <a:spcBef>
                    <a:spcPts val="100"/>
                  </a:spcBef>
                </a:pPr>
                <a:r>
                  <a:rPr lang="en-US" sz="1200" spc="-65" dirty="0">
                    <a:solidFill>
                      <a:srgbClr val="C00000"/>
                    </a:solidFill>
                    <a:latin typeface="Verdana"/>
                    <a:cs typeface="Verdana"/>
                  </a:rPr>
                  <a:t>Cell Line Stability</a:t>
                </a:r>
                <a:endParaRPr sz="1200" dirty="0">
                  <a:solidFill>
                    <a:srgbClr val="C00000"/>
                  </a:solidFill>
                  <a:latin typeface="Verdana"/>
                  <a:cs typeface="Verdana"/>
                </a:endParaRPr>
              </a:p>
            </p:txBody>
          </p:sp>
        </p:grpSp>
        <p:sp>
          <p:nvSpPr>
            <p:cNvPr id="67" name="object 27">
              <a:extLst>
                <a:ext uri="{FF2B5EF4-FFF2-40B4-BE49-F238E27FC236}">
                  <a16:creationId xmlns:a16="http://schemas.microsoft.com/office/drawing/2014/main" id="{A62B8BBF-C4CC-8683-BC5F-1940F89E626B}"/>
                </a:ext>
              </a:extLst>
            </p:cNvPr>
            <p:cNvSpPr txBox="1"/>
            <p:nvPr/>
          </p:nvSpPr>
          <p:spPr>
            <a:xfrm>
              <a:off x="3058979" y="1521397"/>
              <a:ext cx="2280275" cy="151323"/>
            </a:xfrm>
            <a:prstGeom prst="rect">
              <a:avLst/>
            </a:prstGeom>
          </p:spPr>
          <p:txBody>
            <a:bodyPr vert="horz" wrap="square" lIns="0" tIns="12700" rIns="0" bIns="0" rtlCol="0">
              <a:spAutoFit/>
            </a:bodyPr>
            <a:lstStyle/>
            <a:p>
              <a:pPr marL="12700" algn="ctr">
                <a:lnSpc>
                  <a:spcPct val="100000"/>
                </a:lnSpc>
                <a:spcBef>
                  <a:spcPts val="100"/>
                </a:spcBef>
              </a:pPr>
              <a:r>
                <a:rPr lang="en-US" sz="900" dirty="0">
                  <a:solidFill>
                    <a:srgbClr val="C00000"/>
                  </a:solidFill>
                  <a:latin typeface="Verdana"/>
                  <a:cs typeface="Verdana"/>
                </a:rPr>
                <a:t>Mammalian Cell Process Development</a:t>
              </a:r>
              <a:endParaRPr sz="900" dirty="0">
                <a:solidFill>
                  <a:srgbClr val="C00000"/>
                </a:solidFill>
                <a:latin typeface="Verdana"/>
                <a:cs typeface="Verdana"/>
              </a:endParaRPr>
            </a:p>
          </p:txBody>
        </p:sp>
      </p:grpSp>
      <p:sp>
        <p:nvSpPr>
          <p:cNvPr id="66" name="object 4">
            <a:extLst>
              <a:ext uri="{FF2B5EF4-FFF2-40B4-BE49-F238E27FC236}">
                <a16:creationId xmlns:a16="http://schemas.microsoft.com/office/drawing/2014/main" id="{365548AE-FBFF-A55C-8A8F-44FF336A9D70}"/>
              </a:ext>
            </a:extLst>
          </p:cNvPr>
          <p:cNvSpPr txBox="1"/>
          <p:nvPr/>
        </p:nvSpPr>
        <p:spPr>
          <a:xfrm>
            <a:off x="2331590" y="1136565"/>
            <a:ext cx="2604618" cy="320601"/>
          </a:xfrm>
          <a:prstGeom prst="rect">
            <a:avLst/>
          </a:prstGeom>
        </p:spPr>
        <p:txBody>
          <a:bodyPr vert="horz" wrap="square" lIns="0" tIns="12700" rIns="0" bIns="0" rtlCol="0">
            <a:spAutoFit/>
          </a:bodyPr>
          <a:lstStyle/>
          <a:p>
            <a:pPr marL="12700">
              <a:lnSpc>
                <a:spcPts val="2400"/>
              </a:lnSpc>
            </a:pPr>
            <a:r>
              <a:rPr lang="en-US" sz="2200" dirty="0">
                <a:solidFill>
                  <a:srgbClr val="C00000"/>
                </a:solidFill>
                <a:latin typeface="Verdana"/>
                <a:cs typeface="Verdana"/>
              </a:rPr>
              <a:t>State-of-the-art</a:t>
            </a:r>
            <a:endParaRPr sz="2200" baseline="30000" dirty="0">
              <a:solidFill>
                <a:srgbClr val="C00000"/>
              </a:solidFill>
              <a:latin typeface="Verdana"/>
              <a:cs typeface="Verdana"/>
            </a:endParaRPr>
          </a:p>
        </p:txBody>
      </p:sp>
      <p:sp>
        <p:nvSpPr>
          <p:cNvPr id="69" name="object 4">
            <a:extLst>
              <a:ext uri="{FF2B5EF4-FFF2-40B4-BE49-F238E27FC236}">
                <a16:creationId xmlns:a16="http://schemas.microsoft.com/office/drawing/2014/main" id="{29E5CBD8-6005-1E3B-AFEE-D216000509D6}"/>
              </a:ext>
            </a:extLst>
          </p:cNvPr>
          <p:cNvSpPr txBox="1"/>
          <p:nvPr/>
        </p:nvSpPr>
        <p:spPr>
          <a:xfrm>
            <a:off x="3817688" y="2347039"/>
            <a:ext cx="2365779" cy="382156"/>
          </a:xfrm>
          <a:prstGeom prst="rect">
            <a:avLst/>
          </a:prstGeom>
        </p:spPr>
        <p:txBody>
          <a:bodyPr vert="horz" wrap="square" lIns="0" tIns="12700" rIns="0" bIns="0" rtlCol="0">
            <a:spAutoFit/>
          </a:bodyPr>
          <a:lstStyle/>
          <a:p>
            <a:pPr marL="12700">
              <a:lnSpc>
                <a:spcPct val="100000"/>
              </a:lnSpc>
              <a:spcBef>
                <a:spcPts val="100"/>
              </a:spcBef>
            </a:pPr>
            <a:r>
              <a:rPr lang="en-US" sz="2400" dirty="0">
                <a:solidFill>
                  <a:schemeClr val="accent5">
                    <a:lumMod val="90000"/>
                  </a:schemeClr>
                </a:solidFill>
                <a:latin typeface="Verdana"/>
                <a:cs typeface="Verdana"/>
              </a:rPr>
              <a:t>Expert Teams</a:t>
            </a:r>
            <a:endParaRPr sz="2400" dirty="0">
              <a:solidFill>
                <a:schemeClr val="accent5">
                  <a:lumMod val="90000"/>
                </a:schemeClr>
              </a:solidFill>
              <a:latin typeface="Verdana"/>
              <a:cs typeface="Verdana"/>
            </a:endParaRPr>
          </a:p>
        </p:txBody>
      </p:sp>
    </p:spTree>
    <p:extLst>
      <p:ext uri="{BB962C8B-B14F-4D97-AF65-F5344CB8AC3E}">
        <p14:creationId xmlns:p14="http://schemas.microsoft.com/office/powerpoint/2010/main" val="113793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F10B2-4626-1546-8DB2-E0BC9F8C6B17}"/>
              </a:ext>
            </a:extLst>
          </p:cNvPr>
          <p:cNvSpPr>
            <a:spLocks noGrp="1"/>
          </p:cNvSpPr>
          <p:nvPr>
            <p:ph type="title"/>
          </p:nvPr>
        </p:nvSpPr>
        <p:spPr/>
        <p:txBody>
          <a:bodyPr/>
          <a:lstStyle/>
          <a:p>
            <a:r>
              <a:rPr lang="en-US" dirty="0"/>
              <a:t>Messaging Pillars — Mammalian</a:t>
            </a:r>
          </a:p>
        </p:txBody>
      </p:sp>
      <p:sp>
        <p:nvSpPr>
          <p:cNvPr id="3" name="Slide Number Placeholder 2">
            <a:extLst>
              <a:ext uri="{FF2B5EF4-FFF2-40B4-BE49-F238E27FC236}">
                <a16:creationId xmlns:a16="http://schemas.microsoft.com/office/drawing/2014/main" id="{C7AF075D-93C0-CA48-B675-F4BCC9AF29F2}"/>
              </a:ext>
            </a:extLst>
          </p:cNvPr>
          <p:cNvSpPr>
            <a:spLocks noGrp="1"/>
          </p:cNvSpPr>
          <p:nvPr>
            <p:ph type="sldNum" idx="10"/>
          </p:nvPr>
        </p:nvSpPr>
        <p:spPr>
          <a:xfrm>
            <a:off x="8568775" y="4869492"/>
            <a:ext cx="437400" cy="181800"/>
          </a:xfrm>
        </p:spPr>
        <p:txBody>
          <a:bodyPr/>
          <a:lstStyle/>
          <a:p>
            <a:fld id="{00000000-1234-1234-1234-123412341234}" type="slidenum">
              <a:rPr lang="en" smtClean="0"/>
              <a:pPr/>
              <a:t>6</a:t>
            </a:fld>
            <a:endParaRPr lang="en" dirty="0"/>
          </a:p>
        </p:txBody>
      </p:sp>
      <p:sp>
        <p:nvSpPr>
          <p:cNvPr id="22" name="Footer Placeholder 4">
            <a:extLst>
              <a:ext uri="{FF2B5EF4-FFF2-40B4-BE49-F238E27FC236}">
                <a16:creationId xmlns:a16="http://schemas.microsoft.com/office/drawing/2014/main" id="{16EAD894-02FF-4847-8FFB-0EDE0A8F676E}"/>
              </a:ext>
            </a:extLst>
          </p:cNvPr>
          <p:cNvSpPr>
            <a:spLocks noGrp="1"/>
          </p:cNvSpPr>
          <p:nvPr>
            <p:ph type="ftr" sz="quarter" idx="3"/>
          </p:nvPr>
        </p:nvSpPr>
        <p:spPr>
          <a:xfrm>
            <a:off x="4006215" y="4875208"/>
            <a:ext cx="3634740" cy="178950"/>
          </a:xfrm>
        </p:spPr>
        <p:txBody>
          <a:bodyPr/>
          <a:lstStyle/>
          <a:p>
            <a:r>
              <a:rPr lang="en-US" b="1" dirty="0"/>
              <a:t>AVID </a:t>
            </a:r>
            <a:r>
              <a:rPr lang="en-US" dirty="0"/>
              <a:t>- Mammalian Campaign Messaging</a:t>
            </a:r>
          </a:p>
        </p:txBody>
      </p:sp>
      <p:sp>
        <p:nvSpPr>
          <p:cNvPr id="23" name="TextBox 22">
            <a:extLst>
              <a:ext uri="{FF2B5EF4-FFF2-40B4-BE49-F238E27FC236}">
                <a16:creationId xmlns:a16="http://schemas.microsoft.com/office/drawing/2014/main" id="{9C7FA462-17B5-1747-B96F-1FBFACDD3121}"/>
              </a:ext>
            </a:extLst>
          </p:cNvPr>
          <p:cNvSpPr txBox="1"/>
          <p:nvPr/>
        </p:nvSpPr>
        <p:spPr>
          <a:xfrm>
            <a:off x="7640955" y="4881034"/>
            <a:ext cx="845820" cy="196208"/>
          </a:xfrm>
          <a:prstGeom prst="rect">
            <a:avLst/>
          </a:prstGeom>
          <a:noFill/>
        </p:spPr>
        <p:txBody>
          <a:bodyPr wrap="square" rtlCol="0">
            <a:spAutoFit/>
          </a:bodyPr>
          <a:lstStyle/>
          <a:p>
            <a:pPr algn="ctr"/>
            <a:r>
              <a:rPr lang="en-US" sz="675" dirty="0">
                <a:solidFill>
                  <a:schemeClr val="accent6"/>
                </a:solidFill>
              </a:rPr>
              <a:t>June 30, 2022</a:t>
            </a:r>
          </a:p>
        </p:txBody>
      </p:sp>
      <p:grpSp>
        <p:nvGrpSpPr>
          <p:cNvPr id="5" name="Group 4">
            <a:extLst>
              <a:ext uri="{FF2B5EF4-FFF2-40B4-BE49-F238E27FC236}">
                <a16:creationId xmlns:a16="http://schemas.microsoft.com/office/drawing/2014/main" id="{D35C0932-297A-9CBC-35F5-DB1A6EC9C01F}"/>
              </a:ext>
            </a:extLst>
          </p:cNvPr>
          <p:cNvGrpSpPr/>
          <p:nvPr/>
        </p:nvGrpSpPr>
        <p:grpSpPr>
          <a:xfrm>
            <a:off x="0" y="1160382"/>
            <a:ext cx="8756261" cy="3233237"/>
            <a:chOff x="-8473" y="1210934"/>
            <a:chExt cx="8756261" cy="3233237"/>
          </a:xfrm>
        </p:grpSpPr>
        <p:grpSp>
          <p:nvGrpSpPr>
            <p:cNvPr id="50" name="Shape 926">
              <a:extLst>
                <a:ext uri="{FF2B5EF4-FFF2-40B4-BE49-F238E27FC236}">
                  <a16:creationId xmlns:a16="http://schemas.microsoft.com/office/drawing/2014/main" id="{3D8C7A66-9EA3-7142-8C8F-6CA0C0FDADEA}"/>
                </a:ext>
              </a:extLst>
            </p:cNvPr>
            <p:cNvGrpSpPr/>
            <p:nvPr/>
          </p:nvGrpSpPr>
          <p:grpSpPr>
            <a:xfrm>
              <a:off x="-8473" y="2952183"/>
              <a:ext cx="8756260" cy="833823"/>
              <a:chOff x="1511120" y="4245714"/>
              <a:chExt cx="11675014" cy="1111764"/>
            </a:xfrm>
          </p:grpSpPr>
          <p:sp>
            <p:nvSpPr>
              <p:cNvPr id="51" name="Shape 927">
                <a:extLst>
                  <a:ext uri="{FF2B5EF4-FFF2-40B4-BE49-F238E27FC236}">
                    <a16:creationId xmlns:a16="http://schemas.microsoft.com/office/drawing/2014/main" id="{8A34BA7A-FCBD-E343-98E9-D971A6B802EC}"/>
                  </a:ext>
                </a:extLst>
              </p:cNvPr>
              <p:cNvSpPr/>
              <p:nvPr/>
            </p:nvSpPr>
            <p:spPr>
              <a:xfrm>
                <a:off x="4254134" y="4564321"/>
                <a:ext cx="8932000" cy="793157"/>
              </a:xfrm>
              <a:prstGeom prst="homePlate">
                <a:avLst>
                  <a:gd name="adj" fmla="val 50000"/>
                </a:avLst>
              </a:prstGeom>
              <a:solidFill>
                <a:srgbClr val="8D6AA0"/>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52" name="Shape 928">
                <a:extLst>
                  <a:ext uri="{FF2B5EF4-FFF2-40B4-BE49-F238E27FC236}">
                    <a16:creationId xmlns:a16="http://schemas.microsoft.com/office/drawing/2014/main" id="{F7BF131A-ECC1-054B-B090-E88762849857}"/>
                  </a:ext>
                </a:extLst>
              </p:cNvPr>
              <p:cNvSpPr/>
              <p:nvPr/>
            </p:nvSpPr>
            <p:spPr>
              <a:xfrm>
                <a:off x="3462780" y="4245714"/>
                <a:ext cx="791354" cy="1111764"/>
              </a:xfrm>
              <a:custGeom>
                <a:avLst/>
                <a:gdLst/>
                <a:ahLst/>
                <a:cxnLst/>
                <a:rect l="0" t="0" r="0" b="0"/>
                <a:pathLst>
                  <a:path w="120000" h="120000" extrusionOk="0">
                    <a:moveTo>
                      <a:pt x="0" y="0"/>
                    </a:moveTo>
                    <a:lnTo>
                      <a:pt x="0" y="29600"/>
                    </a:lnTo>
                    <a:lnTo>
                      <a:pt x="120000" y="119999"/>
                    </a:lnTo>
                    <a:lnTo>
                      <a:pt x="120000" y="34389"/>
                    </a:lnTo>
                    <a:lnTo>
                      <a:pt x="0" y="0"/>
                    </a:lnTo>
                    <a:close/>
                  </a:path>
                </a:pathLst>
              </a:custGeom>
              <a:solidFill>
                <a:srgbClr val="8D6AA0">
                  <a:alpha val="50588"/>
                </a:srgb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53" name="Shape 929">
                <a:extLst>
                  <a:ext uri="{FF2B5EF4-FFF2-40B4-BE49-F238E27FC236}">
                    <a16:creationId xmlns:a16="http://schemas.microsoft.com/office/drawing/2014/main" id="{79B254A8-31E1-C444-924D-63EDB7C64DEB}"/>
                  </a:ext>
                </a:extLst>
              </p:cNvPr>
              <p:cNvSpPr/>
              <p:nvPr/>
            </p:nvSpPr>
            <p:spPr>
              <a:xfrm>
                <a:off x="1511120" y="4248203"/>
                <a:ext cx="1951660" cy="271280"/>
              </a:xfrm>
              <a:prstGeom prst="rect">
                <a:avLst/>
              </a:prstGeom>
              <a:solidFill>
                <a:srgbClr val="8D6AA0"/>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Talent</a:t>
                </a:r>
                <a:endParaRPr dirty="0">
                  <a:solidFill>
                    <a:schemeClr val="lt1"/>
                  </a:solidFill>
                  <a:latin typeface="+mj-lt"/>
                  <a:ea typeface="Roboto"/>
                  <a:cs typeface="Roboto"/>
                  <a:sym typeface="Roboto"/>
                </a:endParaRPr>
              </a:p>
            </p:txBody>
          </p:sp>
        </p:grpSp>
        <p:grpSp>
          <p:nvGrpSpPr>
            <p:cNvPr id="4" name="Group 3">
              <a:extLst>
                <a:ext uri="{FF2B5EF4-FFF2-40B4-BE49-F238E27FC236}">
                  <a16:creationId xmlns:a16="http://schemas.microsoft.com/office/drawing/2014/main" id="{E7260C01-8304-7E14-0C4C-31F1077FBE36}"/>
                </a:ext>
              </a:extLst>
            </p:cNvPr>
            <p:cNvGrpSpPr/>
            <p:nvPr/>
          </p:nvGrpSpPr>
          <p:grpSpPr>
            <a:xfrm>
              <a:off x="-8473" y="1210934"/>
              <a:ext cx="8756261" cy="3233237"/>
              <a:chOff x="-8473" y="1210934"/>
              <a:chExt cx="8756261" cy="3233237"/>
            </a:xfrm>
          </p:grpSpPr>
          <p:grpSp>
            <p:nvGrpSpPr>
              <p:cNvPr id="26" name="Shape 914">
                <a:extLst>
                  <a:ext uri="{FF2B5EF4-FFF2-40B4-BE49-F238E27FC236}">
                    <a16:creationId xmlns:a16="http://schemas.microsoft.com/office/drawing/2014/main" id="{D4ECD23C-6F07-664B-89AE-CEC9C347337E}"/>
                  </a:ext>
                </a:extLst>
              </p:cNvPr>
              <p:cNvGrpSpPr/>
              <p:nvPr/>
            </p:nvGrpSpPr>
            <p:grpSpPr>
              <a:xfrm>
                <a:off x="-8473" y="1210934"/>
                <a:ext cx="8756261" cy="1272413"/>
                <a:chOff x="1511121" y="1924050"/>
                <a:chExt cx="11675015" cy="1696550"/>
              </a:xfrm>
            </p:grpSpPr>
            <p:sp>
              <p:nvSpPr>
                <p:cNvPr id="27" name="Shape 915">
                  <a:extLst>
                    <a:ext uri="{FF2B5EF4-FFF2-40B4-BE49-F238E27FC236}">
                      <a16:creationId xmlns:a16="http://schemas.microsoft.com/office/drawing/2014/main" id="{2B4D8ED6-C800-2441-8948-EFC0A0FE07D3}"/>
                    </a:ext>
                  </a:extLst>
                </p:cNvPr>
                <p:cNvSpPr/>
                <p:nvPr/>
              </p:nvSpPr>
              <p:spPr>
                <a:xfrm>
                  <a:off x="4254132" y="1924050"/>
                  <a:ext cx="8932004" cy="793157"/>
                </a:xfrm>
                <a:prstGeom prst="homePlate">
                  <a:avLst>
                    <a:gd name="adj" fmla="val 50000"/>
                  </a:avLst>
                </a:prstGeom>
                <a:solidFill>
                  <a:schemeClr val="accent1"/>
                </a:solidFill>
                <a:ln>
                  <a:noFill/>
                </a:ln>
              </p:spPr>
              <p:txBody>
                <a:bodyPr lIns="68569" tIns="34275" rIns="68569" bIns="34275" anchor="t" anchorCtr="0">
                  <a:noAutofit/>
                </a:bodyPr>
                <a:lstStyle/>
                <a:p>
                  <a:pPr>
                    <a:buClr>
                      <a:srgbClr val="000000"/>
                    </a:buClr>
                  </a:pPr>
                  <a:endParaRPr dirty="0">
                    <a:solidFill>
                      <a:schemeClr val="dk1"/>
                    </a:solidFill>
                    <a:latin typeface="Roboto"/>
                    <a:ea typeface="Roboto"/>
                    <a:cs typeface="Roboto"/>
                    <a:sym typeface="Roboto"/>
                  </a:endParaRPr>
                </a:p>
              </p:txBody>
            </p:sp>
            <p:sp>
              <p:nvSpPr>
                <p:cNvPr id="28" name="Shape 916">
                  <a:extLst>
                    <a:ext uri="{FF2B5EF4-FFF2-40B4-BE49-F238E27FC236}">
                      <a16:creationId xmlns:a16="http://schemas.microsoft.com/office/drawing/2014/main" id="{7131FDAC-EEA1-D644-B91B-F6832D65E605}"/>
                    </a:ext>
                  </a:extLst>
                </p:cNvPr>
                <p:cNvSpPr/>
                <p:nvPr/>
              </p:nvSpPr>
              <p:spPr>
                <a:xfrm>
                  <a:off x="3462780" y="1924050"/>
                  <a:ext cx="791354" cy="1696549"/>
                </a:xfrm>
                <a:custGeom>
                  <a:avLst/>
                  <a:gdLst/>
                  <a:ahLst/>
                  <a:cxnLst/>
                  <a:rect l="0" t="0" r="0" b="0"/>
                  <a:pathLst>
                    <a:path w="120000" h="120000" extrusionOk="0">
                      <a:moveTo>
                        <a:pt x="120000" y="0"/>
                      </a:moveTo>
                      <a:lnTo>
                        <a:pt x="0" y="100697"/>
                      </a:lnTo>
                      <a:lnTo>
                        <a:pt x="0" y="120000"/>
                      </a:lnTo>
                      <a:lnTo>
                        <a:pt x="120000" y="56101"/>
                      </a:lnTo>
                      <a:lnTo>
                        <a:pt x="120000" y="0"/>
                      </a:lnTo>
                      <a:close/>
                    </a:path>
                  </a:pathLst>
                </a:custGeom>
                <a:solidFill>
                  <a:schemeClr val="accent1">
                    <a:alpha val="80000"/>
                  </a:scheme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29" name="Shape 917">
                  <a:extLst>
                    <a:ext uri="{FF2B5EF4-FFF2-40B4-BE49-F238E27FC236}">
                      <a16:creationId xmlns:a16="http://schemas.microsoft.com/office/drawing/2014/main" id="{C3BC7488-E896-424A-8DCA-DCCADCE653ED}"/>
                    </a:ext>
                  </a:extLst>
                </p:cNvPr>
                <p:cNvSpPr/>
                <p:nvPr/>
              </p:nvSpPr>
              <p:spPr>
                <a:xfrm>
                  <a:off x="1511121" y="3343276"/>
                  <a:ext cx="1951659" cy="277324"/>
                </a:xfrm>
                <a:prstGeom prst="rect">
                  <a:avLst/>
                </a:prstGeom>
                <a:solidFill>
                  <a:schemeClr val="accent1"/>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Dedicated</a:t>
                  </a:r>
                  <a:endParaRPr dirty="0">
                    <a:solidFill>
                      <a:schemeClr val="lt1"/>
                    </a:solidFill>
                    <a:latin typeface="+mj-lt"/>
                    <a:ea typeface="Roboto"/>
                    <a:cs typeface="Roboto"/>
                    <a:sym typeface="Roboto"/>
                  </a:endParaRPr>
                </a:p>
              </p:txBody>
            </p:sp>
          </p:grpSp>
          <p:grpSp>
            <p:nvGrpSpPr>
              <p:cNvPr id="30" name="Shape 918">
                <a:extLst>
                  <a:ext uri="{FF2B5EF4-FFF2-40B4-BE49-F238E27FC236}">
                    <a16:creationId xmlns:a16="http://schemas.microsoft.com/office/drawing/2014/main" id="{4F505DDD-9E60-EC45-A56B-ED2F678083EF}"/>
                  </a:ext>
                </a:extLst>
              </p:cNvPr>
              <p:cNvGrpSpPr/>
              <p:nvPr/>
            </p:nvGrpSpPr>
            <p:grpSpPr>
              <a:xfrm>
                <a:off x="-8473" y="1873357"/>
                <a:ext cx="8756261" cy="833824"/>
                <a:chOff x="1511120" y="2807277"/>
                <a:chExt cx="11675016" cy="1111765"/>
              </a:xfrm>
            </p:grpSpPr>
            <p:sp>
              <p:nvSpPr>
                <p:cNvPr id="31" name="Shape 919">
                  <a:extLst>
                    <a:ext uri="{FF2B5EF4-FFF2-40B4-BE49-F238E27FC236}">
                      <a16:creationId xmlns:a16="http://schemas.microsoft.com/office/drawing/2014/main" id="{835DE7B5-DEB2-EB4B-96FC-7B57A62B0B8C}"/>
                    </a:ext>
                  </a:extLst>
                </p:cNvPr>
                <p:cNvSpPr/>
                <p:nvPr/>
              </p:nvSpPr>
              <p:spPr>
                <a:xfrm>
                  <a:off x="4254135" y="2807277"/>
                  <a:ext cx="8932001" cy="794500"/>
                </a:xfrm>
                <a:prstGeom prst="homePlate">
                  <a:avLst>
                    <a:gd name="adj" fmla="val 50000"/>
                  </a:avLst>
                </a:prstGeom>
                <a:solidFill>
                  <a:srgbClr val="2BAD96"/>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32" name="Shape 920">
                  <a:extLst>
                    <a:ext uri="{FF2B5EF4-FFF2-40B4-BE49-F238E27FC236}">
                      <a16:creationId xmlns:a16="http://schemas.microsoft.com/office/drawing/2014/main" id="{57CED923-884F-E746-93EC-F7BC05B569C9}"/>
                    </a:ext>
                  </a:extLst>
                </p:cNvPr>
                <p:cNvSpPr/>
                <p:nvPr/>
              </p:nvSpPr>
              <p:spPr>
                <a:xfrm>
                  <a:off x="3462780" y="2807277"/>
                  <a:ext cx="791354" cy="1111764"/>
                </a:xfrm>
                <a:custGeom>
                  <a:avLst/>
                  <a:gdLst/>
                  <a:ahLst/>
                  <a:cxnLst/>
                  <a:rect l="0" t="0" r="0" b="0"/>
                  <a:pathLst>
                    <a:path w="120000" h="120000" extrusionOk="0">
                      <a:moveTo>
                        <a:pt x="120000" y="0"/>
                      </a:moveTo>
                      <a:lnTo>
                        <a:pt x="0" y="90544"/>
                      </a:lnTo>
                      <a:lnTo>
                        <a:pt x="0" y="119999"/>
                      </a:lnTo>
                      <a:lnTo>
                        <a:pt x="120000" y="85755"/>
                      </a:lnTo>
                      <a:lnTo>
                        <a:pt x="120000" y="0"/>
                      </a:lnTo>
                      <a:close/>
                    </a:path>
                  </a:pathLst>
                </a:custGeom>
                <a:solidFill>
                  <a:srgbClr val="2BAD96">
                    <a:alpha val="50196"/>
                  </a:srgb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33" name="Shape 921">
                  <a:extLst>
                    <a:ext uri="{FF2B5EF4-FFF2-40B4-BE49-F238E27FC236}">
                      <a16:creationId xmlns:a16="http://schemas.microsoft.com/office/drawing/2014/main" id="{2EEC1B0D-9C72-BF4F-899B-F3AB85E2B358}"/>
                    </a:ext>
                  </a:extLst>
                </p:cNvPr>
                <p:cNvSpPr/>
                <p:nvPr/>
              </p:nvSpPr>
              <p:spPr>
                <a:xfrm>
                  <a:off x="1511120" y="3645273"/>
                  <a:ext cx="1951660" cy="273769"/>
                </a:xfrm>
                <a:prstGeom prst="rect">
                  <a:avLst/>
                </a:prstGeom>
                <a:solidFill>
                  <a:srgbClr val="2BAD96"/>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Expertise</a:t>
                  </a:r>
                  <a:endParaRPr dirty="0">
                    <a:solidFill>
                      <a:schemeClr val="lt1"/>
                    </a:solidFill>
                    <a:latin typeface="+mj-lt"/>
                    <a:ea typeface="Roboto"/>
                    <a:cs typeface="Roboto"/>
                    <a:sym typeface="Roboto"/>
                  </a:endParaRPr>
                </a:p>
              </p:txBody>
            </p:sp>
          </p:grpSp>
          <p:grpSp>
            <p:nvGrpSpPr>
              <p:cNvPr id="34" name="Shape 922">
                <a:extLst>
                  <a:ext uri="{FF2B5EF4-FFF2-40B4-BE49-F238E27FC236}">
                    <a16:creationId xmlns:a16="http://schemas.microsoft.com/office/drawing/2014/main" id="{D038A4A4-52F1-1B4D-9BE9-B72EE49C1194}"/>
                  </a:ext>
                </a:extLst>
              </p:cNvPr>
              <p:cNvGrpSpPr/>
              <p:nvPr/>
            </p:nvGrpSpPr>
            <p:grpSpPr>
              <a:xfrm>
                <a:off x="-8473" y="2543732"/>
                <a:ext cx="8756261" cy="595875"/>
                <a:chOff x="1511120" y="3685128"/>
                <a:chExt cx="11675016" cy="794500"/>
              </a:xfrm>
            </p:grpSpPr>
            <p:sp>
              <p:nvSpPr>
                <p:cNvPr id="35" name="Shape 923">
                  <a:extLst>
                    <a:ext uri="{FF2B5EF4-FFF2-40B4-BE49-F238E27FC236}">
                      <a16:creationId xmlns:a16="http://schemas.microsoft.com/office/drawing/2014/main" id="{B509751A-CDEE-6240-84A7-057948439565}"/>
                    </a:ext>
                  </a:extLst>
                </p:cNvPr>
                <p:cNvSpPr/>
                <p:nvPr/>
              </p:nvSpPr>
              <p:spPr>
                <a:xfrm>
                  <a:off x="4254135" y="3685128"/>
                  <a:ext cx="8932001" cy="794500"/>
                </a:xfrm>
                <a:prstGeom prst="homePlate">
                  <a:avLst>
                    <a:gd name="adj" fmla="val 50000"/>
                  </a:avLst>
                </a:prstGeom>
                <a:solidFill>
                  <a:srgbClr val="CC4E3D"/>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48" name="Shape 924">
                  <a:extLst>
                    <a:ext uri="{FF2B5EF4-FFF2-40B4-BE49-F238E27FC236}">
                      <a16:creationId xmlns:a16="http://schemas.microsoft.com/office/drawing/2014/main" id="{2E464C02-A39E-7E4A-A575-B6C780D2052B}"/>
                    </a:ext>
                  </a:extLst>
                </p:cNvPr>
                <p:cNvSpPr/>
                <p:nvPr/>
              </p:nvSpPr>
              <p:spPr>
                <a:xfrm>
                  <a:off x="3462780" y="3685128"/>
                  <a:ext cx="791354" cy="794500"/>
                </a:xfrm>
                <a:custGeom>
                  <a:avLst/>
                  <a:gdLst/>
                  <a:ahLst/>
                  <a:cxnLst/>
                  <a:rect l="0" t="0" r="0" b="0"/>
                  <a:pathLst>
                    <a:path w="120000" h="120000" extrusionOk="0">
                      <a:moveTo>
                        <a:pt x="120000" y="0"/>
                      </a:moveTo>
                      <a:lnTo>
                        <a:pt x="0" y="39796"/>
                      </a:lnTo>
                      <a:lnTo>
                        <a:pt x="0" y="80203"/>
                      </a:lnTo>
                      <a:lnTo>
                        <a:pt x="120000" y="120000"/>
                      </a:lnTo>
                      <a:lnTo>
                        <a:pt x="120000" y="0"/>
                      </a:lnTo>
                      <a:close/>
                    </a:path>
                  </a:pathLst>
                </a:custGeom>
                <a:solidFill>
                  <a:srgbClr val="CC4E3D">
                    <a:alpha val="50588"/>
                  </a:srgb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49" name="Shape 925">
                  <a:extLst>
                    <a:ext uri="{FF2B5EF4-FFF2-40B4-BE49-F238E27FC236}">
                      <a16:creationId xmlns:a16="http://schemas.microsoft.com/office/drawing/2014/main" id="{C88974EC-6DEC-1842-9055-280BA8AB4EDF}"/>
                    </a:ext>
                  </a:extLst>
                </p:cNvPr>
                <p:cNvSpPr/>
                <p:nvPr/>
              </p:nvSpPr>
              <p:spPr>
                <a:xfrm>
                  <a:off x="1511120" y="3948295"/>
                  <a:ext cx="1951660" cy="271280"/>
                </a:xfrm>
                <a:prstGeom prst="rect">
                  <a:avLst/>
                </a:prstGeom>
                <a:solidFill>
                  <a:srgbClr val="CC4E3D"/>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Quality</a:t>
                  </a:r>
                  <a:endParaRPr dirty="0">
                    <a:solidFill>
                      <a:schemeClr val="lt1"/>
                    </a:solidFill>
                    <a:latin typeface="+mj-lt"/>
                    <a:ea typeface="Roboto"/>
                    <a:cs typeface="Roboto"/>
                    <a:sym typeface="Roboto"/>
                  </a:endParaRPr>
                </a:p>
              </p:txBody>
            </p:sp>
          </p:grpSp>
          <p:grpSp>
            <p:nvGrpSpPr>
              <p:cNvPr id="54" name="Shape 930">
                <a:extLst>
                  <a:ext uri="{FF2B5EF4-FFF2-40B4-BE49-F238E27FC236}">
                    <a16:creationId xmlns:a16="http://schemas.microsoft.com/office/drawing/2014/main" id="{3FC950E6-26DE-0044-BE8E-A0FE4DB282E0}"/>
                  </a:ext>
                </a:extLst>
              </p:cNvPr>
              <p:cNvGrpSpPr/>
              <p:nvPr/>
            </p:nvGrpSpPr>
            <p:grpSpPr>
              <a:xfrm>
                <a:off x="-8473" y="3170751"/>
                <a:ext cx="8756260" cy="1273420"/>
                <a:chOff x="1511120" y="4544157"/>
                <a:chExt cx="11675014" cy="1697893"/>
              </a:xfrm>
            </p:grpSpPr>
            <p:sp>
              <p:nvSpPr>
                <p:cNvPr id="55" name="Shape 931">
                  <a:extLst>
                    <a:ext uri="{FF2B5EF4-FFF2-40B4-BE49-F238E27FC236}">
                      <a16:creationId xmlns:a16="http://schemas.microsoft.com/office/drawing/2014/main" id="{0B62C294-0BB5-EA44-BCC5-61DCE41BB568}"/>
                    </a:ext>
                  </a:extLst>
                </p:cNvPr>
                <p:cNvSpPr/>
                <p:nvPr/>
              </p:nvSpPr>
              <p:spPr>
                <a:xfrm>
                  <a:off x="4254134" y="5447547"/>
                  <a:ext cx="8932000" cy="794500"/>
                </a:xfrm>
                <a:prstGeom prst="homePlate">
                  <a:avLst>
                    <a:gd name="adj" fmla="val 50000"/>
                  </a:avLst>
                </a:prstGeom>
                <a:solidFill>
                  <a:srgbClr val="69788A"/>
                </a:solidFill>
                <a:ln>
                  <a:noFill/>
                </a:ln>
              </p:spPr>
              <p:txBody>
                <a:bodyPr lIns="68569" tIns="34275" rIns="68569" bIns="34275" anchor="t" anchorCtr="0">
                  <a:noAutofit/>
                </a:bodyPr>
                <a:lstStyle/>
                <a:p>
                  <a:pPr>
                    <a:buClr>
                      <a:srgbClr val="000000"/>
                    </a:buClr>
                  </a:pPr>
                  <a:endParaRPr dirty="0">
                    <a:solidFill>
                      <a:schemeClr val="dk1"/>
                    </a:solidFill>
                    <a:latin typeface="Roboto"/>
                    <a:ea typeface="Roboto"/>
                    <a:cs typeface="Roboto"/>
                    <a:sym typeface="Roboto"/>
                  </a:endParaRPr>
                </a:p>
              </p:txBody>
            </p:sp>
            <p:sp>
              <p:nvSpPr>
                <p:cNvPr id="56" name="Shape 932">
                  <a:extLst>
                    <a:ext uri="{FF2B5EF4-FFF2-40B4-BE49-F238E27FC236}">
                      <a16:creationId xmlns:a16="http://schemas.microsoft.com/office/drawing/2014/main" id="{4818284E-2F52-7843-B6D4-D60011ACC49C}"/>
                    </a:ext>
                  </a:extLst>
                </p:cNvPr>
                <p:cNvSpPr/>
                <p:nvPr/>
              </p:nvSpPr>
              <p:spPr>
                <a:xfrm>
                  <a:off x="3462780" y="4544157"/>
                  <a:ext cx="791354" cy="1697893"/>
                </a:xfrm>
                <a:custGeom>
                  <a:avLst/>
                  <a:gdLst/>
                  <a:ahLst/>
                  <a:cxnLst/>
                  <a:rect l="0" t="0" r="0" b="0"/>
                  <a:pathLst>
                    <a:path w="120000" h="120000" extrusionOk="0">
                      <a:moveTo>
                        <a:pt x="0" y="0"/>
                      </a:moveTo>
                      <a:lnTo>
                        <a:pt x="0" y="19287"/>
                      </a:lnTo>
                      <a:lnTo>
                        <a:pt x="120000" y="120000"/>
                      </a:lnTo>
                      <a:lnTo>
                        <a:pt x="120000" y="63847"/>
                      </a:lnTo>
                      <a:lnTo>
                        <a:pt x="0" y="0"/>
                      </a:lnTo>
                      <a:close/>
                    </a:path>
                  </a:pathLst>
                </a:custGeom>
                <a:solidFill>
                  <a:srgbClr val="69788A">
                    <a:alpha val="50196"/>
                  </a:srgbClr>
                </a:solidFill>
                <a:ln>
                  <a:noFill/>
                </a:ln>
              </p:spPr>
              <p:txBody>
                <a:bodyPr lIns="68569" tIns="34275" rIns="68569" bIns="34275" anchor="t" anchorCtr="0">
                  <a:noAutofit/>
                </a:bodyPr>
                <a:lstStyle/>
                <a:p>
                  <a:pPr>
                    <a:buClr>
                      <a:srgbClr val="000000"/>
                    </a:buClr>
                  </a:pPr>
                  <a:endParaRPr>
                    <a:solidFill>
                      <a:schemeClr val="dk1"/>
                    </a:solidFill>
                    <a:latin typeface="Roboto"/>
                    <a:ea typeface="Roboto"/>
                    <a:cs typeface="Roboto"/>
                    <a:sym typeface="Roboto"/>
                  </a:endParaRPr>
                </a:p>
              </p:txBody>
            </p:sp>
            <p:sp>
              <p:nvSpPr>
                <p:cNvPr id="57" name="Shape 933">
                  <a:extLst>
                    <a:ext uri="{FF2B5EF4-FFF2-40B4-BE49-F238E27FC236}">
                      <a16:creationId xmlns:a16="http://schemas.microsoft.com/office/drawing/2014/main" id="{4D12D042-0E85-134F-B489-872B1683F743}"/>
                    </a:ext>
                  </a:extLst>
                </p:cNvPr>
                <p:cNvSpPr/>
                <p:nvPr/>
              </p:nvSpPr>
              <p:spPr>
                <a:xfrm>
                  <a:off x="1511120" y="4544157"/>
                  <a:ext cx="1951660" cy="271280"/>
                </a:xfrm>
                <a:prstGeom prst="rect">
                  <a:avLst/>
                </a:prstGeom>
                <a:solidFill>
                  <a:srgbClr val="69788A"/>
                </a:solidFill>
                <a:ln>
                  <a:noFill/>
                </a:ln>
              </p:spPr>
              <p:txBody>
                <a:bodyPr lIns="68569" tIns="34275" rIns="68569" bIns="34275" anchor="ctr" anchorCtr="0">
                  <a:noAutofit/>
                </a:bodyPr>
                <a:lstStyle/>
                <a:p>
                  <a:pPr algn="ctr">
                    <a:buClr>
                      <a:srgbClr val="000000"/>
                    </a:buClr>
                  </a:pPr>
                  <a:r>
                    <a:rPr lang="en-US" dirty="0">
                      <a:solidFill>
                        <a:schemeClr val="lt1"/>
                      </a:solidFill>
                      <a:latin typeface="+mj-lt"/>
                      <a:ea typeface="Roboto"/>
                      <a:cs typeface="Roboto"/>
                      <a:sym typeface="Roboto"/>
                    </a:rPr>
                    <a:t>Customer-Centric</a:t>
                  </a:r>
                  <a:endParaRPr dirty="0">
                    <a:solidFill>
                      <a:schemeClr val="lt1"/>
                    </a:solidFill>
                    <a:latin typeface="+mj-lt"/>
                    <a:ea typeface="Roboto"/>
                    <a:cs typeface="Roboto"/>
                    <a:sym typeface="Roboto"/>
                  </a:endParaRPr>
                </a:p>
              </p:txBody>
            </p:sp>
          </p:grpSp>
          <p:sp>
            <p:nvSpPr>
              <p:cNvPr id="81" name="Inhaltsplatzhalter 4">
                <a:extLst>
                  <a:ext uri="{FF2B5EF4-FFF2-40B4-BE49-F238E27FC236}">
                    <a16:creationId xmlns:a16="http://schemas.microsoft.com/office/drawing/2014/main" id="{09EA1AB7-CA83-0A41-AC62-9E1442AB26FF}"/>
                  </a:ext>
                </a:extLst>
              </p:cNvPr>
              <p:cNvSpPr txBox="1">
                <a:spLocks/>
              </p:cNvSpPr>
              <p:nvPr/>
            </p:nvSpPr>
            <p:spPr>
              <a:xfrm>
                <a:off x="2048785" y="1261303"/>
                <a:ext cx="6395046"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1. Dedicated commercial biologics CDMO using mammalian cell cultures to reliably manufacture quality biopharmaceuticals</a:t>
                </a:r>
              </a:p>
            </p:txBody>
          </p:sp>
          <p:sp>
            <p:nvSpPr>
              <p:cNvPr id="82" name="Inhaltsplatzhalter 4">
                <a:extLst>
                  <a:ext uri="{FF2B5EF4-FFF2-40B4-BE49-F238E27FC236}">
                    <a16:creationId xmlns:a16="http://schemas.microsoft.com/office/drawing/2014/main" id="{AB830865-5121-EA40-A6FB-9AF833329A34}"/>
                  </a:ext>
                </a:extLst>
              </p:cNvPr>
              <p:cNvSpPr txBox="1">
                <a:spLocks/>
              </p:cNvSpPr>
              <p:nvPr/>
            </p:nvSpPr>
            <p:spPr>
              <a:xfrm>
                <a:off x="2048785" y="1920819"/>
                <a:ext cx="6546660"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2. Anticipating client needs — from concept to commercial — and delivering scalable and robust capabilities for the full product lifecycle</a:t>
                </a:r>
                <a:endParaRPr lang="en-US" sz="1600" b="1" dirty="0">
                  <a:solidFill>
                    <a:schemeClr val="bg1"/>
                  </a:solidFill>
                </a:endParaRPr>
              </a:p>
            </p:txBody>
          </p:sp>
          <p:sp>
            <p:nvSpPr>
              <p:cNvPr id="83" name="Inhaltsplatzhalter 4">
                <a:extLst>
                  <a:ext uri="{FF2B5EF4-FFF2-40B4-BE49-F238E27FC236}">
                    <a16:creationId xmlns:a16="http://schemas.microsoft.com/office/drawing/2014/main" id="{AA37FF50-657C-FC45-A2FD-395A10EB18FE}"/>
                  </a:ext>
                </a:extLst>
              </p:cNvPr>
              <p:cNvSpPr txBox="1">
                <a:spLocks/>
              </p:cNvSpPr>
              <p:nvPr/>
            </p:nvSpPr>
            <p:spPr>
              <a:xfrm>
                <a:off x="2013613" y="2593481"/>
                <a:ext cx="6617004"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3. Uncompromising compliance, with 20+ years of successful regulatory inspection, translating to a better quality of life for patients</a:t>
                </a:r>
              </a:p>
            </p:txBody>
          </p:sp>
          <p:sp>
            <p:nvSpPr>
              <p:cNvPr id="84" name="Inhaltsplatzhalter 4">
                <a:extLst>
                  <a:ext uri="{FF2B5EF4-FFF2-40B4-BE49-F238E27FC236}">
                    <a16:creationId xmlns:a16="http://schemas.microsoft.com/office/drawing/2014/main" id="{5F1127B8-F163-5F4E-BB01-225A9A71BAEF}"/>
                  </a:ext>
                </a:extLst>
              </p:cNvPr>
              <p:cNvSpPr txBox="1">
                <a:spLocks/>
              </p:cNvSpPr>
              <p:nvPr/>
            </p:nvSpPr>
            <p:spPr>
              <a:xfrm>
                <a:off x="2013613" y="3242351"/>
                <a:ext cx="6395046"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4. Demonstrated technical expertise in cell culture development with 28+ years of experience in process development</a:t>
                </a:r>
              </a:p>
            </p:txBody>
          </p:sp>
          <p:sp>
            <p:nvSpPr>
              <p:cNvPr id="85" name="Inhaltsplatzhalter 4">
                <a:extLst>
                  <a:ext uri="{FF2B5EF4-FFF2-40B4-BE49-F238E27FC236}">
                    <a16:creationId xmlns:a16="http://schemas.microsoft.com/office/drawing/2014/main" id="{42AA3598-057C-454A-805F-171955E2F7DF}"/>
                  </a:ext>
                </a:extLst>
              </p:cNvPr>
              <p:cNvSpPr txBox="1">
                <a:spLocks/>
              </p:cNvSpPr>
              <p:nvPr/>
            </p:nvSpPr>
            <p:spPr>
              <a:xfrm>
                <a:off x="2048785" y="3900011"/>
                <a:ext cx="6395046" cy="492443"/>
              </a:xfrm>
              <a:prstGeom prst="rect">
                <a:avLst/>
              </a:prstGeom>
            </p:spPr>
            <p:txBody>
              <a:bodyPr wrap="square" lIns="0" tIns="0" rIns="0" bIns="0" anchor="ctr">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28600" lvl="7" indent="0">
                  <a:spcBef>
                    <a:spcPts val="0"/>
                  </a:spcBef>
                  <a:spcAft>
                    <a:spcPts val="2600"/>
                  </a:spcAft>
                  <a:buClr>
                    <a:srgbClr val="FF8000"/>
                  </a:buClr>
                  <a:buNone/>
                  <a:defRPr/>
                </a:pPr>
                <a:r>
                  <a:rPr lang="en-US" sz="1600" dirty="0">
                    <a:solidFill>
                      <a:schemeClr val="bg1"/>
                    </a:solidFill>
                  </a:rPr>
                  <a:t>5. Exceeding client expectations and delivering success through collaboration, flexibility and innovative approaches</a:t>
                </a:r>
              </a:p>
            </p:txBody>
          </p:sp>
        </p:grpSp>
      </p:grpSp>
    </p:spTree>
    <p:extLst>
      <p:ext uri="{BB962C8B-B14F-4D97-AF65-F5344CB8AC3E}">
        <p14:creationId xmlns:p14="http://schemas.microsoft.com/office/powerpoint/2010/main" val="1493815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026CD-5598-8A4C-B4E7-2D9EBBA60D71}"/>
              </a:ext>
            </a:extLst>
          </p:cNvPr>
          <p:cNvSpPr>
            <a:spLocks noGrp="1"/>
          </p:cNvSpPr>
          <p:nvPr>
            <p:ph type="title"/>
          </p:nvPr>
        </p:nvSpPr>
        <p:spPr/>
        <p:txBody>
          <a:bodyPr>
            <a:normAutofit/>
          </a:bodyPr>
          <a:lstStyle/>
          <a:p>
            <a:r>
              <a:rPr lang="en-US" dirty="0"/>
              <a:t>Initial Campaign Messaging — Mammalian Specific</a:t>
            </a:r>
          </a:p>
        </p:txBody>
      </p:sp>
      <p:sp>
        <p:nvSpPr>
          <p:cNvPr id="8" name="Rectangle 7">
            <a:extLst>
              <a:ext uri="{FF2B5EF4-FFF2-40B4-BE49-F238E27FC236}">
                <a16:creationId xmlns:a16="http://schemas.microsoft.com/office/drawing/2014/main" id="{67FE37C5-146E-1943-B53E-6A944E868340}"/>
              </a:ext>
            </a:extLst>
          </p:cNvPr>
          <p:cNvSpPr/>
          <p:nvPr/>
        </p:nvSpPr>
        <p:spPr>
          <a:xfrm>
            <a:off x="643647" y="894474"/>
            <a:ext cx="7925128" cy="652410"/>
          </a:xfrm>
          <a:prstGeom prst="rect">
            <a:avLst/>
          </a:prstGeom>
          <a:solidFill>
            <a:schemeClr val="bg1"/>
          </a:solidFill>
          <a:ln w="19050">
            <a:solidFill>
              <a:srgbClr val="F7842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E4EB85FF-743C-5240-AC23-20301DA1140F}"/>
              </a:ext>
            </a:extLst>
          </p:cNvPr>
          <p:cNvSpPr txBox="1"/>
          <p:nvPr/>
        </p:nvSpPr>
        <p:spPr>
          <a:xfrm>
            <a:off x="1911968" y="1008632"/>
            <a:ext cx="6631775" cy="415498"/>
          </a:xfrm>
          <a:prstGeom prst="rect">
            <a:avLst/>
          </a:prstGeom>
          <a:noFill/>
        </p:spPr>
        <p:txBody>
          <a:bodyPr wrap="square" rtlCol="0">
            <a:spAutoFit/>
          </a:bodyPr>
          <a:lstStyle/>
          <a:p>
            <a:r>
              <a:rPr lang="en-US" b="1" dirty="0">
                <a:solidFill>
                  <a:schemeClr val="bg2"/>
                </a:solidFill>
                <a:latin typeface="Calibri" panose="020F0502020204030204" pitchFamily="34" charset="0"/>
                <a:cs typeface="Calibri" panose="020F0502020204030204" pitchFamily="34" charset="0"/>
              </a:rPr>
              <a:t>An industry leader in reliable mammalian cell culture-derived biopharmaceutical manufacturing, Avid is your trusted partner and dedicated commercial biologics CDMO.</a:t>
            </a:r>
            <a:endParaRPr lang="en-US" dirty="0">
              <a:solidFill>
                <a:schemeClr val="bg2"/>
              </a:solidFill>
            </a:endParaRPr>
          </a:p>
        </p:txBody>
      </p:sp>
      <p:grpSp>
        <p:nvGrpSpPr>
          <p:cNvPr id="17" name="Group 16">
            <a:extLst>
              <a:ext uri="{FF2B5EF4-FFF2-40B4-BE49-F238E27FC236}">
                <a16:creationId xmlns:a16="http://schemas.microsoft.com/office/drawing/2014/main" id="{B90C2C0D-C79D-0645-B53F-0BB8FC2197B5}"/>
              </a:ext>
            </a:extLst>
          </p:cNvPr>
          <p:cNvGrpSpPr/>
          <p:nvPr/>
        </p:nvGrpSpPr>
        <p:grpSpPr>
          <a:xfrm>
            <a:off x="417674" y="990409"/>
            <a:ext cx="1376062" cy="451945"/>
            <a:chOff x="299545" y="955337"/>
            <a:chExt cx="717350" cy="451945"/>
          </a:xfrm>
        </p:grpSpPr>
        <p:sp>
          <p:nvSpPr>
            <p:cNvPr id="9" name="Rounded Rectangle 8">
              <a:extLst>
                <a:ext uri="{FF2B5EF4-FFF2-40B4-BE49-F238E27FC236}">
                  <a16:creationId xmlns:a16="http://schemas.microsoft.com/office/drawing/2014/main" id="{8CDEDC80-3EF4-AC41-9C2F-7F55DC5D588D}"/>
                </a:ext>
              </a:extLst>
            </p:cNvPr>
            <p:cNvSpPr/>
            <p:nvPr/>
          </p:nvSpPr>
          <p:spPr>
            <a:xfrm>
              <a:off x="299545" y="955337"/>
              <a:ext cx="717350" cy="451945"/>
            </a:xfrm>
            <a:prstGeom prst="roundRect">
              <a:avLst/>
            </a:prstGeom>
            <a:solidFill>
              <a:srgbClr val="F479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10" name="TextBox 9">
              <a:extLst>
                <a:ext uri="{FF2B5EF4-FFF2-40B4-BE49-F238E27FC236}">
                  <a16:creationId xmlns:a16="http://schemas.microsoft.com/office/drawing/2014/main" id="{34A9C116-04C5-6E49-BB0E-07D4B286088C}"/>
                </a:ext>
              </a:extLst>
            </p:cNvPr>
            <p:cNvSpPr txBox="1"/>
            <p:nvPr/>
          </p:nvSpPr>
          <p:spPr>
            <a:xfrm>
              <a:off x="361180" y="1049018"/>
              <a:ext cx="581684" cy="276999"/>
            </a:xfrm>
            <a:prstGeom prst="rect">
              <a:avLst/>
            </a:prstGeom>
            <a:noFill/>
          </p:spPr>
          <p:txBody>
            <a:bodyPr wrap="square" rtlCol="0">
              <a:spAutoFit/>
            </a:bodyPr>
            <a:lstStyle/>
            <a:p>
              <a:pPr algn="l"/>
              <a:r>
                <a:rPr lang="en-US" sz="1200" b="1" dirty="0">
                  <a:solidFill>
                    <a:schemeClr val="bg1"/>
                  </a:solidFill>
                </a:rPr>
                <a:t>DEDICATED</a:t>
              </a:r>
            </a:p>
          </p:txBody>
        </p:sp>
      </p:grpSp>
      <p:grpSp>
        <p:nvGrpSpPr>
          <p:cNvPr id="5" name="Group 4">
            <a:extLst>
              <a:ext uri="{FF2B5EF4-FFF2-40B4-BE49-F238E27FC236}">
                <a16:creationId xmlns:a16="http://schemas.microsoft.com/office/drawing/2014/main" id="{7267D1D1-F83C-A487-A146-EA4855817A1E}"/>
              </a:ext>
            </a:extLst>
          </p:cNvPr>
          <p:cNvGrpSpPr/>
          <p:nvPr/>
        </p:nvGrpSpPr>
        <p:grpSpPr>
          <a:xfrm>
            <a:off x="417675" y="1614098"/>
            <a:ext cx="8151099" cy="652410"/>
            <a:chOff x="417675" y="1614098"/>
            <a:chExt cx="8151099" cy="652410"/>
          </a:xfrm>
        </p:grpSpPr>
        <p:sp>
          <p:nvSpPr>
            <p:cNvPr id="19" name="Rectangle 18">
              <a:extLst>
                <a:ext uri="{FF2B5EF4-FFF2-40B4-BE49-F238E27FC236}">
                  <a16:creationId xmlns:a16="http://schemas.microsoft.com/office/drawing/2014/main" id="{B3CB26ED-5D00-CF4A-89AE-123622478AF0}"/>
                </a:ext>
              </a:extLst>
            </p:cNvPr>
            <p:cNvSpPr/>
            <p:nvPr/>
          </p:nvSpPr>
          <p:spPr>
            <a:xfrm>
              <a:off x="643647" y="1614098"/>
              <a:ext cx="7925127" cy="652410"/>
            </a:xfrm>
            <a:prstGeom prst="rect">
              <a:avLst/>
            </a:prstGeom>
            <a:solidFill>
              <a:schemeClr val="bg1"/>
            </a:solidFill>
            <a:ln w="19050">
              <a:solidFill>
                <a:srgbClr val="30B5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a:extLst>
                <a:ext uri="{FF2B5EF4-FFF2-40B4-BE49-F238E27FC236}">
                  <a16:creationId xmlns:a16="http://schemas.microsoft.com/office/drawing/2014/main" id="{B4160806-458C-264E-BDE3-701A0FB9BBD3}"/>
                </a:ext>
              </a:extLst>
            </p:cNvPr>
            <p:cNvGrpSpPr/>
            <p:nvPr/>
          </p:nvGrpSpPr>
          <p:grpSpPr>
            <a:xfrm>
              <a:off x="417675" y="1700094"/>
              <a:ext cx="1376060" cy="451945"/>
              <a:chOff x="299545" y="955337"/>
              <a:chExt cx="872461" cy="451945"/>
            </a:xfrm>
            <a:solidFill>
              <a:srgbClr val="9CA383"/>
            </a:solidFill>
          </p:grpSpPr>
          <p:sp>
            <p:nvSpPr>
              <p:cNvPr id="21" name="Rounded Rectangle 20">
                <a:extLst>
                  <a:ext uri="{FF2B5EF4-FFF2-40B4-BE49-F238E27FC236}">
                    <a16:creationId xmlns:a16="http://schemas.microsoft.com/office/drawing/2014/main" id="{9F40E422-01F3-A24F-8C4E-90B7EE9E3FC6}"/>
                  </a:ext>
                </a:extLst>
              </p:cNvPr>
              <p:cNvSpPr/>
              <p:nvPr/>
            </p:nvSpPr>
            <p:spPr>
              <a:xfrm>
                <a:off x="299545" y="955337"/>
                <a:ext cx="872461" cy="451945"/>
              </a:xfrm>
              <a:prstGeom prst="roundRect">
                <a:avLst/>
              </a:prstGeom>
              <a:solidFill>
                <a:srgbClr val="30B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23" name="TextBox 22">
                <a:extLst>
                  <a:ext uri="{FF2B5EF4-FFF2-40B4-BE49-F238E27FC236}">
                    <a16:creationId xmlns:a16="http://schemas.microsoft.com/office/drawing/2014/main" id="{98D69354-5B15-494D-8F5C-68D10ADFB637}"/>
                  </a:ext>
                </a:extLst>
              </p:cNvPr>
              <p:cNvSpPr txBox="1"/>
              <p:nvPr/>
            </p:nvSpPr>
            <p:spPr>
              <a:xfrm>
                <a:off x="398829" y="1044049"/>
                <a:ext cx="658818" cy="276999"/>
              </a:xfrm>
              <a:prstGeom prst="rect">
                <a:avLst/>
              </a:prstGeom>
              <a:solidFill>
                <a:srgbClr val="30B5A0"/>
              </a:solidFill>
              <a:ln>
                <a:noFill/>
              </a:ln>
            </p:spPr>
            <p:txBody>
              <a:bodyPr wrap="square" rtlCol="0">
                <a:spAutoFit/>
              </a:bodyPr>
              <a:lstStyle/>
              <a:p>
                <a:pPr algn="l"/>
                <a:r>
                  <a:rPr lang="en-US" sz="1200" b="1" dirty="0">
                    <a:solidFill>
                      <a:schemeClr val="bg1"/>
                    </a:solidFill>
                  </a:rPr>
                  <a:t>EXPERTISE</a:t>
                </a:r>
              </a:p>
            </p:txBody>
          </p:sp>
        </p:grpSp>
        <p:sp>
          <p:nvSpPr>
            <p:cNvPr id="44" name="TextBox 43">
              <a:extLst>
                <a:ext uri="{FF2B5EF4-FFF2-40B4-BE49-F238E27FC236}">
                  <a16:creationId xmlns:a16="http://schemas.microsoft.com/office/drawing/2014/main" id="{5DF6D127-AED5-9E43-8ACB-373193C6B5C7}"/>
                </a:ext>
              </a:extLst>
            </p:cNvPr>
            <p:cNvSpPr txBox="1"/>
            <p:nvPr/>
          </p:nvSpPr>
          <p:spPr>
            <a:xfrm>
              <a:off x="1916196" y="1647550"/>
              <a:ext cx="6452347" cy="577081"/>
            </a:xfrm>
            <a:prstGeom prst="rect">
              <a:avLst/>
            </a:prstGeom>
            <a:noFill/>
          </p:spPr>
          <p:txBody>
            <a:bodyPr wrap="square" rtlCol="0">
              <a:spAutoFit/>
            </a:bodyPr>
            <a:lstStyle/>
            <a:p>
              <a:r>
                <a:rPr lang="en-US" b="1" dirty="0">
                  <a:solidFill>
                    <a:schemeClr val="bg2"/>
                  </a:solidFill>
                  <a:latin typeface="Calibri" panose="020F0502020204030204" pitchFamily="34" charset="0"/>
                  <a:cs typeface="Calibri" panose="020F0502020204030204" pitchFamily="34" charset="0"/>
                </a:rPr>
                <a:t>Avid leverages almost three decades of mammalian cell culture and process development expertise to deliver robust and scalable capabilities for the full product lifecycle, taking you from concept to commercial manufacturing.</a:t>
              </a:r>
              <a:endParaRPr lang="en-US" dirty="0">
                <a:solidFill>
                  <a:schemeClr val="tx1"/>
                </a:solidFill>
              </a:endParaRPr>
            </a:p>
          </p:txBody>
        </p:sp>
      </p:grpSp>
      <p:grpSp>
        <p:nvGrpSpPr>
          <p:cNvPr id="6" name="Group 5">
            <a:extLst>
              <a:ext uri="{FF2B5EF4-FFF2-40B4-BE49-F238E27FC236}">
                <a16:creationId xmlns:a16="http://schemas.microsoft.com/office/drawing/2014/main" id="{648FAB1F-11FA-B335-D8CC-A569CFEBC4A9}"/>
              </a:ext>
            </a:extLst>
          </p:cNvPr>
          <p:cNvGrpSpPr/>
          <p:nvPr/>
        </p:nvGrpSpPr>
        <p:grpSpPr>
          <a:xfrm>
            <a:off x="417169" y="3808663"/>
            <a:ext cx="8151100" cy="652410"/>
            <a:chOff x="417674" y="2869309"/>
            <a:chExt cx="8151100" cy="652410"/>
          </a:xfrm>
        </p:grpSpPr>
        <p:sp>
          <p:nvSpPr>
            <p:cNvPr id="24" name="Rectangle 23">
              <a:extLst>
                <a:ext uri="{FF2B5EF4-FFF2-40B4-BE49-F238E27FC236}">
                  <a16:creationId xmlns:a16="http://schemas.microsoft.com/office/drawing/2014/main" id="{54BDBA93-2F13-344A-890D-E97607088229}"/>
                </a:ext>
              </a:extLst>
            </p:cNvPr>
            <p:cNvSpPr/>
            <p:nvPr/>
          </p:nvSpPr>
          <p:spPr>
            <a:xfrm>
              <a:off x="643647" y="2869309"/>
              <a:ext cx="7925127" cy="652410"/>
            </a:xfrm>
            <a:prstGeom prst="rect">
              <a:avLst/>
            </a:prstGeom>
            <a:solidFill>
              <a:schemeClr val="bg1"/>
            </a:solidFill>
            <a:ln w="19050">
              <a:solidFill>
                <a:srgbClr val="69788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5" name="Group 24">
              <a:extLst>
                <a:ext uri="{FF2B5EF4-FFF2-40B4-BE49-F238E27FC236}">
                  <a16:creationId xmlns:a16="http://schemas.microsoft.com/office/drawing/2014/main" id="{9CD6931A-95B6-D44C-8915-4A404B6C09A8}"/>
                </a:ext>
              </a:extLst>
            </p:cNvPr>
            <p:cNvGrpSpPr/>
            <p:nvPr/>
          </p:nvGrpSpPr>
          <p:grpSpPr>
            <a:xfrm>
              <a:off x="417674" y="2965244"/>
              <a:ext cx="1376060" cy="451945"/>
              <a:chOff x="299545" y="955337"/>
              <a:chExt cx="872461" cy="451945"/>
            </a:xfrm>
            <a:solidFill>
              <a:srgbClr val="30B5A0"/>
            </a:solidFill>
          </p:grpSpPr>
          <p:sp>
            <p:nvSpPr>
              <p:cNvPr id="26" name="Rounded Rectangle 25">
                <a:extLst>
                  <a:ext uri="{FF2B5EF4-FFF2-40B4-BE49-F238E27FC236}">
                    <a16:creationId xmlns:a16="http://schemas.microsoft.com/office/drawing/2014/main" id="{7CA0ED38-F67C-C744-B9A4-A648453E87C0}"/>
                  </a:ext>
                </a:extLst>
              </p:cNvPr>
              <p:cNvSpPr/>
              <p:nvPr/>
            </p:nvSpPr>
            <p:spPr>
              <a:xfrm>
                <a:off x="299545" y="955337"/>
                <a:ext cx="872461" cy="451945"/>
              </a:xfrm>
              <a:prstGeom prst="roundRect">
                <a:avLst/>
              </a:prstGeom>
              <a:solidFill>
                <a:srgbClr val="69788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27" name="TextBox 26">
                <a:extLst>
                  <a:ext uri="{FF2B5EF4-FFF2-40B4-BE49-F238E27FC236}">
                    <a16:creationId xmlns:a16="http://schemas.microsoft.com/office/drawing/2014/main" id="{71B686F7-2599-914B-9E3C-222961A5EEE8}"/>
                  </a:ext>
                </a:extLst>
              </p:cNvPr>
              <p:cNvSpPr txBox="1"/>
              <p:nvPr/>
            </p:nvSpPr>
            <p:spPr>
              <a:xfrm>
                <a:off x="390078" y="1042808"/>
                <a:ext cx="676961" cy="276999"/>
              </a:xfrm>
              <a:prstGeom prst="rect">
                <a:avLst/>
              </a:prstGeom>
              <a:solidFill>
                <a:srgbClr val="69788A"/>
              </a:solidFill>
              <a:ln>
                <a:noFill/>
              </a:ln>
            </p:spPr>
            <p:txBody>
              <a:bodyPr wrap="square" rtlCol="0">
                <a:spAutoFit/>
              </a:bodyPr>
              <a:lstStyle/>
              <a:p>
                <a:pPr algn="l"/>
                <a:r>
                  <a:rPr lang="en-US" sz="1200" b="1" dirty="0">
                    <a:solidFill>
                      <a:schemeClr val="bg1"/>
                    </a:solidFill>
                  </a:rPr>
                  <a:t>CUSTOMER</a:t>
                </a:r>
              </a:p>
            </p:txBody>
          </p:sp>
        </p:grpSp>
        <p:sp>
          <p:nvSpPr>
            <p:cNvPr id="28" name="TextBox 27">
              <a:extLst>
                <a:ext uri="{FF2B5EF4-FFF2-40B4-BE49-F238E27FC236}">
                  <a16:creationId xmlns:a16="http://schemas.microsoft.com/office/drawing/2014/main" id="{31668B06-D648-5048-AD27-455951DCC2D3}"/>
                </a:ext>
              </a:extLst>
            </p:cNvPr>
            <p:cNvSpPr txBox="1"/>
            <p:nvPr/>
          </p:nvSpPr>
          <p:spPr>
            <a:xfrm>
              <a:off x="1916701" y="2983465"/>
              <a:ext cx="6454610" cy="415498"/>
            </a:xfrm>
            <a:prstGeom prst="rect">
              <a:avLst/>
            </a:prstGeom>
            <a:noFill/>
          </p:spPr>
          <p:txBody>
            <a:bodyPr wrap="square" rtlCol="0">
              <a:spAutoFit/>
            </a:bodyPr>
            <a:lstStyle/>
            <a:p>
              <a:r>
                <a:rPr lang="en-US" b="1" dirty="0">
                  <a:solidFill>
                    <a:schemeClr val="bg2"/>
                  </a:solidFill>
                  <a:latin typeface="Calibri" panose="020F0502020204030204" pitchFamily="34" charset="0"/>
                  <a:cs typeface="Calibri" panose="020F0502020204030204" pitchFamily="34" charset="0"/>
                </a:rPr>
                <a:t>Avid regularly exceeds client expectations by committing to collaboration, assigning multi-disciplinary teams to each project and delivering scalable, robust processes.</a:t>
              </a:r>
              <a:endParaRPr lang="en-US" dirty="0">
                <a:solidFill>
                  <a:schemeClr val="tx1"/>
                </a:solidFill>
              </a:endParaRPr>
            </a:p>
          </p:txBody>
        </p:sp>
      </p:grpSp>
      <p:sp>
        <p:nvSpPr>
          <p:cNvPr id="38" name="Slide Number Placeholder 2">
            <a:extLst>
              <a:ext uri="{FF2B5EF4-FFF2-40B4-BE49-F238E27FC236}">
                <a16:creationId xmlns:a16="http://schemas.microsoft.com/office/drawing/2014/main" id="{4BD09E90-6BDD-934D-BD81-6FDA67FE2E20}"/>
              </a:ext>
            </a:extLst>
          </p:cNvPr>
          <p:cNvSpPr>
            <a:spLocks noGrp="1"/>
          </p:cNvSpPr>
          <p:nvPr>
            <p:ph type="sldNum" idx="10"/>
          </p:nvPr>
        </p:nvSpPr>
        <p:spPr>
          <a:xfrm>
            <a:off x="8568775" y="4869492"/>
            <a:ext cx="437400" cy="181800"/>
          </a:xfrm>
        </p:spPr>
        <p:txBody>
          <a:bodyPr/>
          <a:lstStyle/>
          <a:p>
            <a:fld id="{00000000-1234-1234-1234-123412341234}" type="slidenum">
              <a:rPr lang="en" smtClean="0"/>
              <a:pPr/>
              <a:t>7</a:t>
            </a:fld>
            <a:endParaRPr lang="en" dirty="0"/>
          </a:p>
        </p:txBody>
      </p:sp>
      <p:sp>
        <p:nvSpPr>
          <p:cNvPr id="39" name="Footer Placeholder 4">
            <a:extLst>
              <a:ext uri="{FF2B5EF4-FFF2-40B4-BE49-F238E27FC236}">
                <a16:creationId xmlns:a16="http://schemas.microsoft.com/office/drawing/2014/main" id="{EEB0BD80-A694-5249-BFFA-3A913A1BD6C3}"/>
              </a:ext>
            </a:extLst>
          </p:cNvPr>
          <p:cNvSpPr>
            <a:spLocks noGrp="1"/>
          </p:cNvSpPr>
          <p:nvPr>
            <p:ph type="ftr" sz="quarter" idx="3"/>
          </p:nvPr>
        </p:nvSpPr>
        <p:spPr>
          <a:xfrm>
            <a:off x="4006215" y="4875208"/>
            <a:ext cx="3634740" cy="178950"/>
          </a:xfrm>
        </p:spPr>
        <p:txBody>
          <a:bodyPr/>
          <a:lstStyle/>
          <a:p>
            <a:r>
              <a:rPr lang="en-US" b="1" dirty="0"/>
              <a:t>AVID</a:t>
            </a:r>
            <a:r>
              <a:rPr lang="en-US" dirty="0"/>
              <a:t> - Mammalian Campaign Messaging</a:t>
            </a:r>
          </a:p>
        </p:txBody>
      </p:sp>
      <p:sp>
        <p:nvSpPr>
          <p:cNvPr id="40" name="TextBox 39">
            <a:extLst>
              <a:ext uri="{FF2B5EF4-FFF2-40B4-BE49-F238E27FC236}">
                <a16:creationId xmlns:a16="http://schemas.microsoft.com/office/drawing/2014/main" id="{09279188-11AE-3749-9722-CC1F2075ACE2}"/>
              </a:ext>
            </a:extLst>
          </p:cNvPr>
          <p:cNvSpPr txBox="1"/>
          <p:nvPr/>
        </p:nvSpPr>
        <p:spPr>
          <a:xfrm>
            <a:off x="7598664" y="4881034"/>
            <a:ext cx="930402" cy="196208"/>
          </a:xfrm>
          <a:prstGeom prst="rect">
            <a:avLst/>
          </a:prstGeom>
          <a:noFill/>
        </p:spPr>
        <p:txBody>
          <a:bodyPr wrap="square" rtlCol="0">
            <a:spAutoFit/>
          </a:bodyPr>
          <a:lstStyle/>
          <a:p>
            <a:pPr algn="ctr"/>
            <a:r>
              <a:rPr lang="en-US" sz="675" dirty="0">
                <a:solidFill>
                  <a:schemeClr val="accent6"/>
                </a:solidFill>
              </a:rPr>
              <a:t>June 30, 2022</a:t>
            </a:r>
          </a:p>
        </p:txBody>
      </p:sp>
      <p:grpSp>
        <p:nvGrpSpPr>
          <p:cNvPr id="31" name="Group 30">
            <a:extLst>
              <a:ext uri="{FF2B5EF4-FFF2-40B4-BE49-F238E27FC236}">
                <a16:creationId xmlns:a16="http://schemas.microsoft.com/office/drawing/2014/main" id="{81374787-5B6B-7E00-9311-E009D91F4519}"/>
              </a:ext>
            </a:extLst>
          </p:cNvPr>
          <p:cNvGrpSpPr/>
          <p:nvPr/>
        </p:nvGrpSpPr>
        <p:grpSpPr>
          <a:xfrm>
            <a:off x="417673" y="2356112"/>
            <a:ext cx="8151100" cy="652410"/>
            <a:chOff x="417674" y="1614098"/>
            <a:chExt cx="8151100" cy="652410"/>
          </a:xfrm>
        </p:grpSpPr>
        <p:sp>
          <p:nvSpPr>
            <p:cNvPr id="32" name="Rectangle 31">
              <a:extLst>
                <a:ext uri="{FF2B5EF4-FFF2-40B4-BE49-F238E27FC236}">
                  <a16:creationId xmlns:a16="http://schemas.microsoft.com/office/drawing/2014/main" id="{1EC6F6AC-726A-41A3-883D-91843ABD31FA}"/>
                </a:ext>
              </a:extLst>
            </p:cNvPr>
            <p:cNvSpPr/>
            <p:nvPr/>
          </p:nvSpPr>
          <p:spPr>
            <a:xfrm>
              <a:off x="643647" y="1614098"/>
              <a:ext cx="7925127" cy="652410"/>
            </a:xfrm>
            <a:prstGeom prst="rect">
              <a:avLst/>
            </a:prstGeom>
            <a:solidFill>
              <a:schemeClr val="bg1"/>
            </a:solidFill>
            <a:ln w="19050">
              <a:solidFill>
                <a:srgbClr val="CC4E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AF583D86-E19A-BDB6-12C5-B8F7FC109B93}"/>
                </a:ext>
              </a:extLst>
            </p:cNvPr>
            <p:cNvGrpSpPr/>
            <p:nvPr/>
          </p:nvGrpSpPr>
          <p:grpSpPr>
            <a:xfrm>
              <a:off x="417674" y="1700094"/>
              <a:ext cx="1376060" cy="451945"/>
              <a:chOff x="299545" y="955337"/>
              <a:chExt cx="872464" cy="451945"/>
            </a:xfrm>
            <a:solidFill>
              <a:srgbClr val="9CA383"/>
            </a:solidFill>
          </p:grpSpPr>
          <p:sp>
            <p:nvSpPr>
              <p:cNvPr id="35" name="Rounded Rectangle 34">
                <a:extLst>
                  <a:ext uri="{FF2B5EF4-FFF2-40B4-BE49-F238E27FC236}">
                    <a16:creationId xmlns:a16="http://schemas.microsoft.com/office/drawing/2014/main" id="{F3094137-882A-E107-AE6D-7165DA7724BE}"/>
                  </a:ext>
                </a:extLst>
              </p:cNvPr>
              <p:cNvSpPr/>
              <p:nvPr/>
            </p:nvSpPr>
            <p:spPr>
              <a:xfrm>
                <a:off x="299545" y="955337"/>
                <a:ext cx="872464" cy="451945"/>
              </a:xfrm>
              <a:prstGeom prst="roundRect">
                <a:avLst/>
              </a:prstGeom>
              <a:solidFill>
                <a:srgbClr val="CC4E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36" name="TextBox 35">
                <a:extLst>
                  <a:ext uri="{FF2B5EF4-FFF2-40B4-BE49-F238E27FC236}">
                    <a16:creationId xmlns:a16="http://schemas.microsoft.com/office/drawing/2014/main" id="{931EC6F0-3676-F29B-8637-CF33903E3F1B}"/>
                  </a:ext>
                </a:extLst>
              </p:cNvPr>
              <p:cNvSpPr txBox="1"/>
              <p:nvPr/>
            </p:nvSpPr>
            <p:spPr>
              <a:xfrm>
                <a:off x="455412" y="1045038"/>
                <a:ext cx="545658" cy="276999"/>
              </a:xfrm>
              <a:prstGeom prst="rect">
                <a:avLst/>
              </a:prstGeom>
              <a:solidFill>
                <a:srgbClr val="CC4E3D"/>
              </a:solidFill>
              <a:ln>
                <a:noFill/>
              </a:ln>
            </p:spPr>
            <p:txBody>
              <a:bodyPr wrap="square" rtlCol="0">
                <a:spAutoFit/>
              </a:bodyPr>
              <a:lstStyle/>
              <a:p>
                <a:pPr algn="l"/>
                <a:r>
                  <a:rPr lang="en-US" sz="1200" b="1" dirty="0">
                    <a:solidFill>
                      <a:schemeClr val="bg1"/>
                    </a:solidFill>
                  </a:rPr>
                  <a:t>QUALITY</a:t>
                </a:r>
              </a:p>
            </p:txBody>
          </p:sp>
        </p:grpSp>
        <p:sp>
          <p:nvSpPr>
            <p:cNvPr id="34" name="TextBox 33">
              <a:extLst>
                <a:ext uri="{FF2B5EF4-FFF2-40B4-BE49-F238E27FC236}">
                  <a16:creationId xmlns:a16="http://schemas.microsoft.com/office/drawing/2014/main" id="{173EB6E6-E2BC-872C-0B8F-88D549AD1C54}"/>
                </a:ext>
              </a:extLst>
            </p:cNvPr>
            <p:cNvSpPr txBox="1"/>
            <p:nvPr/>
          </p:nvSpPr>
          <p:spPr>
            <a:xfrm>
              <a:off x="1916197" y="1727482"/>
              <a:ext cx="6482497" cy="415498"/>
            </a:xfrm>
            <a:prstGeom prst="rect">
              <a:avLst/>
            </a:prstGeom>
            <a:noFill/>
          </p:spPr>
          <p:txBody>
            <a:bodyPr wrap="square" rtlCol="0">
              <a:spAutoFit/>
            </a:bodyPr>
            <a:lstStyle/>
            <a:p>
              <a:r>
                <a:rPr lang="en-US" b="1" dirty="0" err="1">
                  <a:solidFill>
                    <a:schemeClr val="bg2"/>
                  </a:solidFill>
                  <a:latin typeface="Calibri" panose="020F0502020204030204" pitchFamily="34" charset="0"/>
                  <a:cs typeface="Calibri" panose="020F0502020204030204" pitchFamily="34" charset="0"/>
                </a:rPr>
                <a:t>Avid’s</a:t>
              </a:r>
              <a:r>
                <a:rPr lang="en-US" b="1" dirty="0">
                  <a:solidFill>
                    <a:schemeClr val="bg2"/>
                  </a:solidFill>
                  <a:latin typeface="Calibri" panose="020F0502020204030204" pitchFamily="34" charset="0"/>
                  <a:cs typeface="Calibri" panose="020F0502020204030204" pitchFamily="34" charset="0"/>
                </a:rPr>
                <a:t> uncompromising commitment to compliance and successful regulatory experience means less delay, decreased risk and, ultimately, delivering more safe, high-quality, and efficacious drug products to patients.</a:t>
              </a:r>
              <a:endParaRPr lang="en-US" dirty="0">
                <a:solidFill>
                  <a:schemeClr val="tx1"/>
                </a:solidFill>
              </a:endParaRPr>
            </a:p>
          </p:txBody>
        </p:sp>
      </p:grpSp>
      <p:grpSp>
        <p:nvGrpSpPr>
          <p:cNvPr id="37" name="Group 36">
            <a:extLst>
              <a:ext uri="{FF2B5EF4-FFF2-40B4-BE49-F238E27FC236}">
                <a16:creationId xmlns:a16="http://schemas.microsoft.com/office/drawing/2014/main" id="{6016E158-F3AD-5C44-B7F4-ED0F54EE785E}"/>
              </a:ext>
            </a:extLst>
          </p:cNvPr>
          <p:cNvGrpSpPr/>
          <p:nvPr/>
        </p:nvGrpSpPr>
        <p:grpSpPr>
          <a:xfrm>
            <a:off x="417169" y="3074110"/>
            <a:ext cx="8151100" cy="652410"/>
            <a:chOff x="417674" y="2869309"/>
            <a:chExt cx="8151100" cy="652410"/>
          </a:xfrm>
        </p:grpSpPr>
        <p:sp>
          <p:nvSpPr>
            <p:cNvPr id="41" name="Rectangle 40">
              <a:extLst>
                <a:ext uri="{FF2B5EF4-FFF2-40B4-BE49-F238E27FC236}">
                  <a16:creationId xmlns:a16="http://schemas.microsoft.com/office/drawing/2014/main" id="{2ECDAD42-A06F-E6F1-1C42-EA52DB1F8DCD}"/>
                </a:ext>
              </a:extLst>
            </p:cNvPr>
            <p:cNvSpPr/>
            <p:nvPr/>
          </p:nvSpPr>
          <p:spPr>
            <a:xfrm>
              <a:off x="643647" y="2869309"/>
              <a:ext cx="7925127" cy="652410"/>
            </a:xfrm>
            <a:prstGeom prst="rect">
              <a:avLst/>
            </a:prstGeom>
            <a:solidFill>
              <a:schemeClr val="bg1"/>
            </a:solidFill>
            <a:ln w="19050">
              <a:solidFill>
                <a:srgbClr val="8D6A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5C6F10C6-FF63-80E0-087D-15DD547D97E2}"/>
                </a:ext>
              </a:extLst>
            </p:cNvPr>
            <p:cNvGrpSpPr/>
            <p:nvPr/>
          </p:nvGrpSpPr>
          <p:grpSpPr>
            <a:xfrm>
              <a:off x="417674" y="2965244"/>
              <a:ext cx="1376060" cy="451945"/>
              <a:chOff x="299545" y="955337"/>
              <a:chExt cx="872461" cy="451945"/>
            </a:xfrm>
            <a:solidFill>
              <a:srgbClr val="30B5A0"/>
            </a:solidFill>
          </p:grpSpPr>
          <p:sp>
            <p:nvSpPr>
              <p:cNvPr id="45" name="Rounded Rectangle 44">
                <a:extLst>
                  <a:ext uri="{FF2B5EF4-FFF2-40B4-BE49-F238E27FC236}">
                    <a16:creationId xmlns:a16="http://schemas.microsoft.com/office/drawing/2014/main" id="{4FA66FD8-151F-B529-68AA-99D05B6CE9D2}"/>
                  </a:ext>
                </a:extLst>
              </p:cNvPr>
              <p:cNvSpPr/>
              <p:nvPr/>
            </p:nvSpPr>
            <p:spPr>
              <a:xfrm>
                <a:off x="299545" y="955337"/>
                <a:ext cx="872461" cy="451945"/>
              </a:xfrm>
              <a:prstGeom prst="roundRect">
                <a:avLst/>
              </a:prstGeom>
              <a:solidFill>
                <a:srgbClr val="8D6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200" b="1" dirty="0"/>
              </a:p>
            </p:txBody>
          </p:sp>
          <p:sp>
            <p:nvSpPr>
              <p:cNvPr id="46" name="TextBox 45">
                <a:extLst>
                  <a:ext uri="{FF2B5EF4-FFF2-40B4-BE49-F238E27FC236}">
                    <a16:creationId xmlns:a16="http://schemas.microsoft.com/office/drawing/2014/main" id="{B5C23EDA-66A4-C6D7-8AE7-1D7533630B9E}"/>
                  </a:ext>
                </a:extLst>
              </p:cNvPr>
              <p:cNvSpPr txBox="1"/>
              <p:nvPr/>
            </p:nvSpPr>
            <p:spPr>
              <a:xfrm>
                <a:off x="462394" y="1036142"/>
                <a:ext cx="532329" cy="276999"/>
              </a:xfrm>
              <a:prstGeom prst="rect">
                <a:avLst/>
              </a:prstGeom>
              <a:solidFill>
                <a:srgbClr val="8D6AA0"/>
              </a:solidFill>
              <a:ln>
                <a:noFill/>
              </a:ln>
            </p:spPr>
            <p:txBody>
              <a:bodyPr wrap="square" rtlCol="0">
                <a:spAutoFit/>
              </a:bodyPr>
              <a:lstStyle/>
              <a:p>
                <a:pPr algn="l"/>
                <a:r>
                  <a:rPr lang="en-US" sz="1200" b="1" dirty="0">
                    <a:solidFill>
                      <a:schemeClr val="bg1"/>
                    </a:solidFill>
                  </a:rPr>
                  <a:t>TALENT</a:t>
                </a:r>
              </a:p>
            </p:txBody>
          </p:sp>
        </p:grpSp>
        <p:sp>
          <p:nvSpPr>
            <p:cNvPr id="43" name="TextBox 42">
              <a:extLst>
                <a:ext uri="{FF2B5EF4-FFF2-40B4-BE49-F238E27FC236}">
                  <a16:creationId xmlns:a16="http://schemas.microsoft.com/office/drawing/2014/main" id="{ED2E14E2-11E4-B3FC-83EB-2F5D5D070B64}"/>
                </a:ext>
              </a:extLst>
            </p:cNvPr>
            <p:cNvSpPr txBox="1"/>
            <p:nvPr/>
          </p:nvSpPr>
          <p:spPr>
            <a:xfrm>
              <a:off x="1916701" y="2974740"/>
              <a:ext cx="6462667" cy="415498"/>
            </a:xfrm>
            <a:prstGeom prst="rect">
              <a:avLst/>
            </a:prstGeom>
            <a:noFill/>
          </p:spPr>
          <p:txBody>
            <a:bodyPr wrap="square" rtlCol="0">
              <a:spAutoFit/>
            </a:bodyPr>
            <a:lstStyle/>
            <a:p>
              <a:r>
                <a:rPr lang="en-US" b="1" dirty="0">
                  <a:solidFill>
                    <a:schemeClr val="bg2"/>
                  </a:solidFill>
                  <a:latin typeface="Calibri" panose="020F0502020204030204" pitchFamily="34" charset="0"/>
                  <a:cs typeface="Calibri" panose="020F0502020204030204" pitchFamily="34" charset="0"/>
                </a:rPr>
                <a:t>With over 28 years of experience, demonstrated expertise in cell culture development and world-class purification experience, </a:t>
              </a:r>
              <a:r>
                <a:rPr lang="en-US" b="1" dirty="0" err="1">
                  <a:solidFill>
                    <a:schemeClr val="bg2"/>
                  </a:solidFill>
                  <a:latin typeface="Calibri" panose="020F0502020204030204" pitchFamily="34" charset="0"/>
                  <a:cs typeface="Calibri" panose="020F0502020204030204" pitchFamily="34" charset="0"/>
                </a:rPr>
                <a:t>Avid’s</a:t>
              </a:r>
              <a:r>
                <a:rPr lang="en-US" b="1" dirty="0">
                  <a:solidFill>
                    <a:schemeClr val="bg2"/>
                  </a:solidFill>
                  <a:latin typeface="Calibri" panose="020F0502020204030204" pitchFamily="34" charset="0"/>
                  <a:cs typeface="Calibri" panose="020F0502020204030204" pitchFamily="34" charset="0"/>
                </a:rPr>
                <a:t> process development team delivers on commitments, delivering success.  </a:t>
              </a:r>
              <a:endParaRPr lang="en-US" dirty="0">
                <a:solidFill>
                  <a:schemeClr val="tx1"/>
                </a:solidFill>
              </a:endParaRPr>
            </a:p>
          </p:txBody>
        </p:sp>
      </p:grpSp>
    </p:spTree>
    <p:extLst>
      <p:ext uri="{BB962C8B-B14F-4D97-AF65-F5344CB8AC3E}">
        <p14:creationId xmlns:p14="http://schemas.microsoft.com/office/powerpoint/2010/main" val="3801612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F10B2-4626-1546-8DB2-E0BC9F8C6B17}"/>
              </a:ext>
            </a:extLst>
          </p:cNvPr>
          <p:cNvSpPr>
            <a:spLocks noGrp="1"/>
          </p:cNvSpPr>
          <p:nvPr>
            <p:ph type="title"/>
          </p:nvPr>
        </p:nvSpPr>
        <p:spPr/>
        <p:txBody>
          <a:bodyPr/>
          <a:lstStyle/>
          <a:p>
            <a:r>
              <a:rPr lang="en-US" dirty="0"/>
              <a:t>Campaign Headline – Option 3</a:t>
            </a:r>
          </a:p>
        </p:txBody>
      </p:sp>
      <p:sp>
        <p:nvSpPr>
          <p:cNvPr id="3" name="Slide Number Placeholder 2">
            <a:extLst>
              <a:ext uri="{FF2B5EF4-FFF2-40B4-BE49-F238E27FC236}">
                <a16:creationId xmlns:a16="http://schemas.microsoft.com/office/drawing/2014/main" id="{C7AF075D-93C0-CA48-B675-F4BCC9AF29F2}"/>
              </a:ext>
            </a:extLst>
          </p:cNvPr>
          <p:cNvSpPr>
            <a:spLocks noGrp="1"/>
          </p:cNvSpPr>
          <p:nvPr>
            <p:ph type="sldNum" idx="10"/>
          </p:nvPr>
        </p:nvSpPr>
        <p:spPr>
          <a:xfrm>
            <a:off x="8568775" y="4869492"/>
            <a:ext cx="437400" cy="181800"/>
          </a:xfrm>
        </p:spPr>
        <p:txBody>
          <a:bodyPr/>
          <a:lstStyle/>
          <a:p>
            <a:fld id="{00000000-1234-1234-1234-123412341234}" type="slidenum">
              <a:rPr lang="en" smtClean="0"/>
              <a:pPr/>
              <a:t>8</a:t>
            </a:fld>
            <a:endParaRPr lang="en" dirty="0"/>
          </a:p>
        </p:txBody>
      </p:sp>
      <p:sp>
        <p:nvSpPr>
          <p:cNvPr id="6" name="Rounded Rectangle 8">
            <a:extLst>
              <a:ext uri="{FF2B5EF4-FFF2-40B4-BE49-F238E27FC236}">
                <a16:creationId xmlns:a16="http://schemas.microsoft.com/office/drawing/2014/main" id="{34032737-FCF3-3A49-B118-07852EC4260B}"/>
              </a:ext>
            </a:extLst>
          </p:cNvPr>
          <p:cNvSpPr/>
          <p:nvPr/>
        </p:nvSpPr>
        <p:spPr bwMode="auto">
          <a:xfrm>
            <a:off x="421591" y="1216268"/>
            <a:ext cx="4247052" cy="871385"/>
          </a:xfrm>
          <a:prstGeom prst="roundRect">
            <a:avLst>
              <a:gd name="adj" fmla="val 3263"/>
            </a:avLst>
          </a:prstGeom>
          <a:solidFill>
            <a:schemeClr val="accent1">
              <a:alpha val="90000"/>
            </a:schemeClr>
          </a:solidFill>
          <a:ln w="9525">
            <a:noFill/>
            <a:round/>
            <a:headEnd/>
            <a:tailEnd/>
          </a:ln>
        </p:spPr>
        <p:txBody>
          <a:bodyPr vert="horz" wrap="square" lIns="68580" tIns="34290" rIns="68580" bIns="34290" numCol="1" rtlCol="0" anchor="t" anchorCtr="0" compatLnSpc="1">
            <a:prstTxWarp prst="textNoShape">
              <a:avLst/>
            </a:prstTxWarp>
          </a:bodyPr>
          <a:lstStyle/>
          <a:p>
            <a:pPr algn="ctr"/>
            <a:endParaRPr lang="en-US" sz="788" dirty="0"/>
          </a:p>
        </p:txBody>
      </p:sp>
      <p:sp>
        <p:nvSpPr>
          <p:cNvPr id="7" name="Rounded Rectangle 16">
            <a:extLst>
              <a:ext uri="{FF2B5EF4-FFF2-40B4-BE49-F238E27FC236}">
                <a16:creationId xmlns:a16="http://schemas.microsoft.com/office/drawing/2014/main" id="{952FFA43-FDEE-0240-8BBE-EED1063F0F55}"/>
              </a:ext>
            </a:extLst>
          </p:cNvPr>
          <p:cNvSpPr/>
          <p:nvPr/>
        </p:nvSpPr>
        <p:spPr bwMode="auto">
          <a:xfrm>
            <a:off x="947779" y="1028387"/>
            <a:ext cx="3194674" cy="375761"/>
          </a:xfrm>
          <a:prstGeom prst="roundRect">
            <a:avLst>
              <a:gd name="adj" fmla="val 50000"/>
            </a:avLst>
          </a:prstGeom>
          <a:solidFill>
            <a:schemeClr val="bg1"/>
          </a:solidFill>
          <a:ln w="19050">
            <a:solidFill>
              <a:schemeClr val="accent1"/>
            </a:solidFill>
            <a:round/>
            <a:headEnd/>
            <a:tailEnd/>
          </a:ln>
        </p:spPr>
        <p:txBody>
          <a:bodyPr vert="horz" wrap="square" lIns="68580" tIns="34290" rIns="68580" bIns="34290" numCol="1" rtlCol="0" anchor="t" anchorCtr="0" compatLnSpc="1">
            <a:prstTxWarp prst="textNoShape">
              <a:avLst/>
            </a:prstTxWarp>
          </a:bodyPr>
          <a:lstStyle/>
          <a:p>
            <a:pPr algn="ctr"/>
            <a:r>
              <a:rPr lang="en-US" sz="1350" b="1" dirty="0">
                <a:solidFill>
                  <a:schemeClr val="accent1"/>
                </a:solidFill>
              </a:rPr>
              <a:t>Lead Message</a:t>
            </a:r>
          </a:p>
        </p:txBody>
      </p:sp>
      <p:sp>
        <p:nvSpPr>
          <p:cNvPr id="8" name="Inhaltsplatzhalter 4">
            <a:extLst>
              <a:ext uri="{FF2B5EF4-FFF2-40B4-BE49-F238E27FC236}">
                <a16:creationId xmlns:a16="http://schemas.microsoft.com/office/drawing/2014/main" id="{E886966D-79E5-ED47-A97D-FFCE2424DFA7}"/>
              </a:ext>
            </a:extLst>
          </p:cNvPr>
          <p:cNvSpPr txBox="1">
            <a:spLocks/>
          </p:cNvSpPr>
          <p:nvPr/>
        </p:nvSpPr>
        <p:spPr>
          <a:xfrm>
            <a:off x="483065" y="1599785"/>
            <a:ext cx="4124103" cy="249299"/>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800" b="1" dirty="0"/>
              <a:t>It All Starts with </a:t>
            </a:r>
            <a:r>
              <a:rPr lang="en-US" sz="1800" b="1" u="sng" dirty="0"/>
              <a:t>Avid</a:t>
            </a:r>
            <a:endParaRPr lang="en-US" sz="1800" u="sng" dirty="0"/>
          </a:p>
        </p:txBody>
      </p:sp>
      <p:grpSp>
        <p:nvGrpSpPr>
          <p:cNvPr id="17" name="Group 16">
            <a:extLst>
              <a:ext uri="{FF2B5EF4-FFF2-40B4-BE49-F238E27FC236}">
                <a16:creationId xmlns:a16="http://schemas.microsoft.com/office/drawing/2014/main" id="{AEA91577-7E8D-CB48-92C8-37788F59254C}"/>
              </a:ext>
            </a:extLst>
          </p:cNvPr>
          <p:cNvGrpSpPr/>
          <p:nvPr/>
        </p:nvGrpSpPr>
        <p:grpSpPr>
          <a:xfrm>
            <a:off x="447897" y="2340186"/>
            <a:ext cx="4206330" cy="2161567"/>
            <a:chOff x="616418" y="994416"/>
            <a:chExt cx="4687101" cy="2367925"/>
          </a:xfrm>
        </p:grpSpPr>
        <p:sp>
          <p:nvSpPr>
            <p:cNvPr id="18" name="Rounded Rectangle 8">
              <a:extLst>
                <a:ext uri="{FF2B5EF4-FFF2-40B4-BE49-F238E27FC236}">
                  <a16:creationId xmlns:a16="http://schemas.microsoft.com/office/drawing/2014/main" id="{09F340AC-2952-DA4E-9C65-863B1F02FC47}"/>
                </a:ext>
              </a:extLst>
            </p:cNvPr>
            <p:cNvSpPr/>
            <p:nvPr/>
          </p:nvSpPr>
          <p:spPr bwMode="auto">
            <a:xfrm>
              <a:off x="616418" y="1175391"/>
              <a:ext cx="4687101" cy="2186950"/>
            </a:xfrm>
            <a:prstGeom prst="roundRect">
              <a:avLst>
                <a:gd name="adj" fmla="val 3263"/>
              </a:avLst>
            </a:prstGeom>
            <a:solidFill>
              <a:srgbClr val="19AD96">
                <a:alpha val="90000"/>
              </a:srgbClr>
            </a:solidFill>
            <a:ln w="9525">
              <a:noFill/>
              <a:round/>
              <a:headEnd/>
              <a:tailEnd/>
            </a:ln>
          </p:spPr>
          <p:txBody>
            <a:bodyPr vert="horz" wrap="square" lIns="68580" tIns="34290" rIns="68580" bIns="34290" numCol="1" rtlCol="0" anchor="t" anchorCtr="0" compatLnSpc="1">
              <a:prstTxWarp prst="textNoShape">
                <a:avLst/>
              </a:prstTxWarp>
            </a:bodyPr>
            <a:lstStyle/>
            <a:p>
              <a:pPr algn="ctr"/>
              <a:endParaRPr lang="en-US" sz="788"/>
            </a:p>
          </p:txBody>
        </p:sp>
        <p:sp>
          <p:nvSpPr>
            <p:cNvPr id="19" name="Rounded Rectangle 16">
              <a:extLst>
                <a:ext uri="{FF2B5EF4-FFF2-40B4-BE49-F238E27FC236}">
                  <a16:creationId xmlns:a16="http://schemas.microsoft.com/office/drawing/2014/main" id="{F7CB5E02-5474-F24E-A333-A60E469DB14B}"/>
                </a:ext>
              </a:extLst>
            </p:cNvPr>
            <p:cNvSpPr/>
            <p:nvPr/>
          </p:nvSpPr>
          <p:spPr bwMode="auto">
            <a:xfrm>
              <a:off x="949229" y="994416"/>
              <a:ext cx="3921505" cy="501015"/>
            </a:xfrm>
            <a:prstGeom prst="roundRect">
              <a:avLst>
                <a:gd name="adj" fmla="val 50000"/>
              </a:avLst>
            </a:prstGeom>
            <a:solidFill>
              <a:schemeClr val="bg1"/>
            </a:solidFill>
            <a:ln w="19050">
              <a:solidFill>
                <a:srgbClr val="19AD96"/>
              </a:solidFill>
              <a:round/>
              <a:headEnd/>
              <a:tailEnd/>
            </a:ln>
          </p:spPr>
          <p:txBody>
            <a:bodyPr vert="horz" wrap="square" lIns="68580" tIns="34290" rIns="68580" bIns="34290" numCol="1" rtlCol="0" anchor="t" anchorCtr="0" compatLnSpc="1">
              <a:prstTxWarp prst="textNoShape">
                <a:avLst/>
              </a:prstTxWarp>
            </a:bodyPr>
            <a:lstStyle/>
            <a:p>
              <a:pPr algn="ctr"/>
              <a:r>
                <a:rPr lang="en-US" sz="1350" b="1" dirty="0">
                  <a:solidFill>
                    <a:srgbClr val="19AD96"/>
                  </a:solidFill>
                </a:rPr>
                <a:t>Morphing Word + Market Identifier</a:t>
              </a:r>
              <a:endParaRPr lang="en-US" sz="900" b="1" dirty="0">
                <a:solidFill>
                  <a:srgbClr val="19AD96"/>
                </a:solidFill>
              </a:endParaRPr>
            </a:p>
          </p:txBody>
        </p:sp>
        <p:sp>
          <p:nvSpPr>
            <p:cNvPr id="20" name="Inhaltsplatzhalter 4">
              <a:extLst>
                <a:ext uri="{FF2B5EF4-FFF2-40B4-BE49-F238E27FC236}">
                  <a16:creationId xmlns:a16="http://schemas.microsoft.com/office/drawing/2014/main" id="{455ED69D-D5B6-554C-A558-8D5F44FE7BBD}"/>
                </a:ext>
              </a:extLst>
            </p:cNvPr>
            <p:cNvSpPr txBox="1">
              <a:spLocks/>
            </p:cNvSpPr>
            <p:nvPr/>
          </p:nvSpPr>
          <p:spPr>
            <a:xfrm>
              <a:off x="616418" y="1594891"/>
              <a:ext cx="4687100" cy="1271090"/>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1400" b="1" dirty="0"/>
                <a:t>It All Starts with </a:t>
              </a:r>
              <a:r>
                <a:rPr lang="en-US" sz="1400" b="1" u="sng" dirty="0"/>
                <a:t>Proven Mammalian Cell Cultures</a:t>
              </a:r>
            </a:p>
            <a:p>
              <a:pPr marL="0" indent="0" algn="ctr">
                <a:buNone/>
              </a:pPr>
              <a:r>
                <a:rPr lang="en-US" sz="1400" b="1" dirty="0"/>
                <a:t>It All Starts with </a:t>
              </a:r>
              <a:r>
                <a:rPr lang="en-US" sz="1400" b="1" u="sng" dirty="0"/>
                <a:t>Quality</a:t>
              </a:r>
            </a:p>
            <a:p>
              <a:pPr marL="0" indent="0" algn="ctr">
                <a:buNone/>
              </a:pPr>
              <a:r>
                <a:rPr lang="en-US" sz="1400" b="1" dirty="0"/>
                <a:t>It All Starts with </a:t>
              </a:r>
              <a:r>
                <a:rPr lang="en-US" sz="1400" b="1" u="sng" dirty="0"/>
                <a:t>Purpose-Built Viral Vector Manufacturing</a:t>
              </a:r>
            </a:p>
            <a:p>
              <a:pPr marL="0" indent="0" algn="ctr">
                <a:buNone/>
              </a:pPr>
              <a:r>
                <a:rPr lang="en-US" sz="1400" b="1" dirty="0"/>
                <a:t>It All Starts with </a:t>
              </a:r>
              <a:r>
                <a:rPr lang="en-US" sz="1400" b="1" u="sng" dirty="0"/>
                <a:t>Unwavering Dedication to Compliance</a:t>
              </a:r>
              <a:endParaRPr lang="en-US" sz="1400" u="sng" dirty="0">
                <a:latin typeface="Arial"/>
                <a:cs typeface="Arial"/>
              </a:endParaRPr>
            </a:p>
          </p:txBody>
        </p:sp>
      </p:grpSp>
      <p:sp>
        <p:nvSpPr>
          <p:cNvPr id="22" name="Footer Placeholder 4">
            <a:extLst>
              <a:ext uri="{FF2B5EF4-FFF2-40B4-BE49-F238E27FC236}">
                <a16:creationId xmlns:a16="http://schemas.microsoft.com/office/drawing/2014/main" id="{16EAD894-02FF-4847-8FFB-0EDE0A8F676E}"/>
              </a:ext>
            </a:extLst>
          </p:cNvPr>
          <p:cNvSpPr>
            <a:spLocks noGrp="1"/>
          </p:cNvSpPr>
          <p:nvPr>
            <p:ph type="ftr" sz="quarter" idx="3"/>
          </p:nvPr>
        </p:nvSpPr>
        <p:spPr>
          <a:xfrm>
            <a:off x="4006215" y="4875208"/>
            <a:ext cx="3634740" cy="178950"/>
          </a:xfrm>
        </p:spPr>
        <p:txBody>
          <a:bodyPr/>
          <a:lstStyle/>
          <a:p>
            <a:r>
              <a:rPr lang="en-US" b="1" dirty="0"/>
              <a:t>AVID</a:t>
            </a:r>
            <a:r>
              <a:rPr lang="en-US" dirty="0"/>
              <a:t> - Campaign Messaging</a:t>
            </a:r>
          </a:p>
        </p:txBody>
      </p:sp>
      <p:sp>
        <p:nvSpPr>
          <p:cNvPr id="23" name="TextBox 22">
            <a:extLst>
              <a:ext uri="{FF2B5EF4-FFF2-40B4-BE49-F238E27FC236}">
                <a16:creationId xmlns:a16="http://schemas.microsoft.com/office/drawing/2014/main" id="{9C7FA462-17B5-1747-B96F-1FBFACDD3121}"/>
              </a:ext>
            </a:extLst>
          </p:cNvPr>
          <p:cNvSpPr txBox="1"/>
          <p:nvPr/>
        </p:nvSpPr>
        <p:spPr>
          <a:xfrm>
            <a:off x="7640955" y="4881034"/>
            <a:ext cx="845820" cy="196208"/>
          </a:xfrm>
          <a:prstGeom prst="rect">
            <a:avLst/>
          </a:prstGeom>
          <a:noFill/>
        </p:spPr>
        <p:txBody>
          <a:bodyPr wrap="square" rtlCol="0">
            <a:spAutoFit/>
          </a:bodyPr>
          <a:lstStyle/>
          <a:p>
            <a:pPr algn="ctr"/>
            <a:r>
              <a:rPr lang="en-US" sz="675" dirty="0">
                <a:solidFill>
                  <a:schemeClr val="accent6"/>
                </a:solidFill>
              </a:rPr>
              <a:t>June 30, 2022</a:t>
            </a:r>
          </a:p>
        </p:txBody>
      </p:sp>
      <p:grpSp>
        <p:nvGrpSpPr>
          <p:cNvPr id="15" name="Group 14">
            <a:extLst>
              <a:ext uri="{FF2B5EF4-FFF2-40B4-BE49-F238E27FC236}">
                <a16:creationId xmlns:a16="http://schemas.microsoft.com/office/drawing/2014/main" id="{FADEB425-D551-DD4A-BE4C-424792D8D680}"/>
              </a:ext>
            </a:extLst>
          </p:cNvPr>
          <p:cNvGrpSpPr/>
          <p:nvPr/>
        </p:nvGrpSpPr>
        <p:grpSpPr>
          <a:xfrm>
            <a:off x="5023024" y="1173336"/>
            <a:ext cx="3515326" cy="3331911"/>
            <a:chOff x="616418" y="1680461"/>
            <a:chExt cx="4687101" cy="4442547"/>
          </a:xfrm>
        </p:grpSpPr>
        <p:sp>
          <p:nvSpPr>
            <p:cNvPr id="16" name="Rounded Rectangle 8">
              <a:extLst>
                <a:ext uri="{FF2B5EF4-FFF2-40B4-BE49-F238E27FC236}">
                  <a16:creationId xmlns:a16="http://schemas.microsoft.com/office/drawing/2014/main" id="{1B9DDF21-CFD6-3240-9AAF-5ABB4FA4DE4B}"/>
                </a:ext>
              </a:extLst>
            </p:cNvPr>
            <p:cNvSpPr/>
            <p:nvPr/>
          </p:nvSpPr>
          <p:spPr bwMode="auto">
            <a:xfrm>
              <a:off x="616418" y="1680461"/>
              <a:ext cx="4687101" cy="4442547"/>
            </a:xfrm>
            <a:prstGeom prst="roundRect">
              <a:avLst>
                <a:gd name="adj" fmla="val 3263"/>
              </a:avLst>
            </a:prstGeom>
            <a:noFill/>
            <a:ln w="9525">
              <a:solidFill>
                <a:srgbClr val="69788A"/>
              </a:solidFill>
              <a:round/>
              <a:headEnd/>
              <a:tailEnd/>
            </a:ln>
          </p:spPr>
          <p:txBody>
            <a:bodyPr vert="horz" wrap="square" lIns="68580" tIns="34290" rIns="68580" bIns="34290" numCol="1" rtlCol="0" anchor="t" anchorCtr="0" compatLnSpc="1">
              <a:prstTxWarp prst="textNoShape">
                <a:avLst/>
              </a:prstTxWarp>
            </a:bodyPr>
            <a:lstStyle/>
            <a:p>
              <a:pPr algn="ctr"/>
              <a:endParaRPr lang="en-US" sz="800" dirty="0"/>
            </a:p>
          </p:txBody>
        </p:sp>
        <p:sp>
          <p:nvSpPr>
            <p:cNvPr id="24" name="Inhaltsplatzhalter 4">
              <a:extLst>
                <a:ext uri="{FF2B5EF4-FFF2-40B4-BE49-F238E27FC236}">
                  <a16:creationId xmlns:a16="http://schemas.microsoft.com/office/drawing/2014/main" id="{1BD5A5CF-E895-EC45-895D-D46B7D23EF23}"/>
                </a:ext>
              </a:extLst>
            </p:cNvPr>
            <p:cNvSpPr txBox="1">
              <a:spLocks/>
            </p:cNvSpPr>
            <p:nvPr/>
          </p:nvSpPr>
          <p:spPr>
            <a:xfrm>
              <a:off x="759243" y="1988210"/>
              <a:ext cx="4475509" cy="3668695"/>
            </a:xfrm>
            <a:prstGeom prst="rect">
              <a:avLst/>
            </a:prstGeom>
          </p:spPr>
          <p:txBody>
            <a:bodyPr wrap="square" lIns="0" tIns="0" rIns="0" bIns="0" anchor="t">
              <a:spAutoFit/>
            </a:bodyPr>
            <a:lstStyle>
              <a:lvl1pPr marL="272967" indent="-272967" algn="l" defTabSz="914127" rtl="0" eaLnBrk="1" latinLnBrk="0" hangingPunct="1">
                <a:lnSpc>
                  <a:spcPct val="90000"/>
                </a:lnSpc>
                <a:spcBef>
                  <a:spcPts val="0"/>
                </a:spcBef>
                <a:spcAft>
                  <a:spcPts val="1000"/>
                </a:spcAft>
                <a:buFont typeface="Wingdings" panose="05000000000000000000" pitchFamily="2" charset="2"/>
                <a:buChar char="§"/>
                <a:defRPr sz="2300" kern="1200">
                  <a:solidFill>
                    <a:schemeClr val="bg1"/>
                  </a:solidFill>
                  <a:latin typeface="Calibri Light" panose="020F0302020204030204" pitchFamily="34" charset="0"/>
                  <a:ea typeface="+mn-ea"/>
                  <a:cs typeface="+mn-cs"/>
                </a:defRPr>
              </a:lvl1pPr>
              <a:lvl2pPr marL="807798" indent="-272967" algn="l" defTabSz="914127" rtl="0" eaLnBrk="1" latinLnBrk="0" hangingPunct="1">
                <a:lnSpc>
                  <a:spcPct val="90000"/>
                </a:lnSpc>
                <a:spcBef>
                  <a:spcPts val="0"/>
                </a:spcBef>
                <a:spcAft>
                  <a:spcPts val="1000"/>
                </a:spcAft>
                <a:buFont typeface="Symbol" panose="05050102010706020507" pitchFamily="18" charset="2"/>
                <a:buChar char="-"/>
                <a:defRPr sz="2000" kern="1200">
                  <a:solidFill>
                    <a:schemeClr val="bg1"/>
                  </a:solidFill>
                  <a:latin typeface="Calibri Light" panose="020F0302020204030204" pitchFamily="34" charset="0"/>
                  <a:ea typeface="+mn-ea"/>
                  <a:cs typeface="+mn-cs"/>
                </a:defRPr>
              </a:lvl2pPr>
              <a:lvl3pPr marL="1080764" indent="-177748" algn="l" defTabSz="914127" rtl="0" eaLnBrk="1" latinLnBrk="0" hangingPunct="1">
                <a:lnSpc>
                  <a:spcPct val="90000"/>
                </a:lnSpc>
                <a:spcBef>
                  <a:spcPts val="0"/>
                </a:spcBef>
                <a:spcAft>
                  <a:spcPts val="1000"/>
                </a:spcAft>
                <a:buFont typeface="Symbol" panose="05050102010706020507" pitchFamily="18" charset="2"/>
                <a:buChar char="-"/>
                <a:defRPr sz="1900" kern="1200">
                  <a:solidFill>
                    <a:schemeClr val="bg1"/>
                  </a:solidFill>
                  <a:latin typeface="Calibri Light" panose="020F0302020204030204" pitchFamily="34" charset="0"/>
                  <a:ea typeface="+mn-ea"/>
                  <a:cs typeface="+mn-cs"/>
                </a:defRPr>
              </a:lvl3pPr>
              <a:lvl4pPr marL="1436256" indent="-177748"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4pPr>
              <a:lvl5pPr marL="1793335" indent="-179335" algn="l" defTabSz="914127" rtl="0" eaLnBrk="1" latinLnBrk="0" hangingPunct="1">
                <a:lnSpc>
                  <a:spcPct val="90000"/>
                </a:lnSpc>
                <a:spcBef>
                  <a:spcPts val="0"/>
                </a:spcBef>
                <a:spcAft>
                  <a:spcPts val="1000"/>
                </a:spcAft>
                <a:buFont typeface="Symbol" panose="05050102010706020507" pitchFamily="18" charset="2"/>
                <a:buChar char="-"/>
                <a:defRPr sz="1600" kern="1200">
                  <a:solidFill>
                    <a:schemeClr val="bg1"/>
                  </a:solidFill>
                  <a:latin typeface="Calibri Light" panose="020F0302020204030204" pitchFamily="34" charset="0"/>
                  <a:ea typeface="+mn-ea"/>
                  <a:cs typeface="+mn-cs"/>
                </a:defRPr>
              </a:lvl5pPr>
              <a:lvl6pPr marL="2513847"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0910"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7972"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034" indent="-228532" algn="l" defTabSz="914127"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spcAft>
                  <a:spcPts val="600"/>
                </a:spcAft>
                <a:buClr>
                  <a:schemeClr val="tx1"/>
                </a:buClr>
                <a:buNone/>
                <a:defRPr/>
              </a:pPr>
              <a:endParaRPr lang="en-US" sz="1400" dirty="0">
                <a:solidFill>
                  <a:schemeClr val="tx1"/>
                </a:solidFill>
                <a:latin typeface="+mn-lt"/>
                <a:cs typeface="Arial"/>
              </a:endParaRPr>
            </a:p>
            <a:p>
              <a:pPr>
                <a:spcAft>
                  <a:spcPts val="600"/>
                </a:spcAft>
                <a:buClr>
                  <a:schemeClr val="tx1"/>
                </a:buClr>
                <a:buFont typeface="Courier New" panose="02070309020205020404" pitchFamily="49" charset="0"/>
                <a:buChar char="o"/>
                <a:defRPr/>
              </a:pPr>
              <a:r>
                <a:rPr lang="en-US" sz="1400" dirty="0">
                  <a:solidFill>
                    <a:schemeClr val="tx1"/>
                  </a:solidFill>
                  <a:latin typeface="+mn-lt"/>
                  <a:cs typeface="Arial"/>
                </a:rPr>
                <a:t>Avid has deep technical experience with mammalian cell culture-derived manufacture, from which biologic drug product is derived, so we </a:t>
              </a:r>
              <a:r>
                <a:rPr lang="en-US" sz="1400" dirty="0">
                  <a:solidFill>
                    <a:schemeClr val="tx1"/>
                  </a:solidFill>
                  <a:latin typeface="+mj-lt"/>
                  <a:cs typeface="Arial"/>
                </a:rPr>
                <a:t>present the idea that they are foundational and integral to your project.</a:t>
              </a:r>
            </a:p>
            <a:p>
              <a:pPr>
                <a:spcAft>
                  <a:spcPts val="600"/>
                </a:spcAft>
                <a:buClr>
                  <a:schemeClr val="tx1"/>
                </a:buClr>
                <a:buFont typeface="Courier New" panose="02070309020205020404" pitchFamily="49" charset="0"/>
                <a:buChar char="o"/>
                <a:defRPr/>
              </a:pPr>
              <a:endParaRPr lang="en-US" sz="1400" dirty="0">
                <a:solidFill>
                  <a:schemeClr val="tx1"/>
                </a:solidFill>
                <a:latin typeface="+mj-lt"/>
                <a:cs typeface="Arial"/>
              </a:endParaRPr>
            </a:p>
            <a:p>
              <a:pPr>
                <a:spcAft>
                  <a:spcPts val="600"/>
                </a:spcAft>
                <a:buClr>
                  <a:schemeClr val="tx1"/>
                </a:buClr>
                <a:buFont typeface="Courier New" panose="02070309020205020404" pitchFamily="49" charset="0"/>
                <a:buChar char="o"/>
                <a:defRPr/>
              </a:pPr>
              <a:r>
                <a:rPr lang="en-US" sz="1400" dirty="0">
                  <a:solidFill>
                    <a:schemeClr val="tx1"/>
                  </a:solidFill>
                  <a:latin typeface="+mj-lt"/>
                  <a:cs typeface="Arial"/>
                </a:rPr>
                <a:t>Positions Avid as an industry leader, continuing with their proven success and reputation, and leveraging into a new space.</a:t>
              </a:r>
              <a:br>
                <a:rPr lang="en-US" sz="1400" dirty="0">
                  <a:solidFill>
                    <a:schemeClr val="tx1"/>
                  </a:solidFill>
                  <a:latin typeface="+mn-lt"/>
                  <a:cs typeface="Arial"/>
                </a:rPr>
              </a:br>
              <a:endParaRPr lang="en-US" sz="1400" dirty="0">
                <a:solidFill>
                  <a:schemeClr val="tx1"/>
                </a:solidFill>
                <a:latin typeface="+mn-lt"/>
                <a:cs typeface="Arial"/>
              </a:endParaRPr>
            </a:p>
          </p:txBody>
        </p:sp>
      </p:grpSp>
      <p:sp>
        <p:nvSpPr>
          <p:cNvPr id="21" name="Rounded Rectangle 16">
            <a:extLst>
              <a:ext uri="{FF2B5EF4-FFF2-40B4-BE49-F238E27FC236}">
                <a16:creationId xmlns:a16="http://schemas.microsoft.com/office/drawing/2014/main" id="{E374D8A9-2453-007F-FA4D-E722A557422D}"/>
              </a:ext>
            </a:extLst>
          </p:cNvPr>
          <p:cNvSpPr/>
          <p:nvPr/>
        </p:nvSpPr>
        <p:spPr bwMode="auto">
          <a:xfrm>
            <a:off x="5211122" y="1028387"/>
            <a:ext cx="3194674" cy="375761"/>
          </a:xfrm>
          <a:prstGeom prst="roundRect">
            <a:avLst>
              <a:gd name="adj" fmla="val 50000"/>
            </a:avLst>
          </a:prstGeom>
          <a:solidFill>
            <a:schemeClr val="bg1"/>
          </a:solidFill>
          <a:ln w="19050">
            <a:solidFill>
              <a:srgbClr val="69788A"/>
            </a:solidFill>
            <a:round/>
            <a:headEnd/>
            <a:tailEnd/>
          </a:ln>
        </p:spPr>
        <p:txBody>
          <a:bodyPr vert="horz" wrap="square" lIns="68580" tIns="34290" rIns="68580" bIns="34290" numCol="1" rtlCol="0" anchor="t" anchorCtr="0" compatLnSpc="1">
            <a:prstTxWarp prst="textNoShape">
              <a:avLst/>
            </a:prstTxWarp>
          </a:bodyPr>
          <a:lstStyle/>
          <a:p>
            <a:pPr algn="ctr"/>
            <a:r>
              <a:rPr lang="en-US" sz="1350" b="1" dirty="0">
                <a:solidFill>
                  <a:srgbClr val="69788A"/>
                </a:solidFill>
              </a:rPr>
              <a:t>Rationale</a:t>
            </a:r>
          </a:p>
        </p:txBody>
      </p:sp>
    </p:spTree>
    <p:extLst>
      <p:ext uri="{BB962C8B-B14F-4D97-AF65-F5344CB8AC3E}">
        <p14:creationId xmlns:p14="http://schemas.microsoft.com/office/powerpoint/2010/main" val="3356612112"/>
      </p:ext>
    </p:extLst>
  </p:cSld>
  <p:clrMapOvr>
    <a:masterClrMapping/>
  </p:clrMapOvr>
</p:sld>
</file>

<file path=ppt/theme/theme1.xml><?xml version="1.0" encoding="utf-8"?>
<a:theme xmlns:a="http://schemas.openxmlformats.org/drawingml/2006/main" name="1_Office Theme">
  <a:themeElements>
    <a:clrScheme name="Custom 18">
      <a:dk1>
        <a:srgbClr val="757576"/>
      </a:dk1>
      <a:lt1>
        <a:srgbClr val="FFFFFF"/>
      </a:lt1>
      <a:dk2>
        <a:srgbClr val="757576"/>
      </a:dk2>
      <a:lt2>
        <a:srgbClr val="D5D5D5"/>
      </a:lt2>
      <a:accent1>
        <a:srgbClr val="E9933D"/>
      </a:accent1>
      <a:accent2>
        <a:srgbClr val="BFDFF5"/>
      </a:accent2>
      <a:accent3>
        <a:srgbClr val="757576"/>
      </a:accent3>
      <a:accent4>
        <a:srgbClr val="E7923E"/>
      </a:accent4>
      <a:accent5>
        <a:srgbClr val="BFDFF5"/>
      </a:accent5>
      <a:accent6>
        <a:srgbClr val="757576"/>
      </a:accent6>
      <a:hlink>
        <a:srgbClr val="757376"/>
      </a:hlink>
      <a:folHlink>
        <a:srgbClr val="75757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lgn="l">
          <a:defRPr dirty="0" err="1" smtClean="0">
            <a:solidFill>
              <a:schemeClr val="accent3"/>
            </a:solidFill>
          </a:defRPr>
        </a:defPPr>
      </a:lstStyle>
    </a:txDef>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17743</TotalTime>
  <Words>985</Words>
  <Application>Microsoft Macintosh PowerPoint</Application>
  <PresentationFormat>On-screen Show (16:9)</PresentationFormat>
  <Paragraphs>210</Paragraphs>
  <Slides>8</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8</vt:i4>
      </vt:variant>
    </vt:vector>
  </HeadingPairs>
  <TitlesOfParts>
    <vt:vector size="16" baseType="lpstr">
      <vt:lpstr>Arial</vt:lpstr>
      <vt:lpstr>Calibri</vt:lpstr>
      <vt:lpstr>Calibri Light</vt:lpstr>
      <vt:lpstr>Courier New</vt:lpstr>
      <vt:lpstr>Roboto</vt:lpstr>
      <vt:lpstr>Verdana</vt:lpstr>
      <vt:lpstr>Wingdings</vt:lpstr>
      <vt:lpstr>1_Office Theme</vt:lpstr>
      <vt:lpstr>PowerPoint Presentation</vt:lpstr>
      <vt:lpstr>Viral Vector Key Word Cloud</vt:lpstr>
      <vt:lpstr>Messaging Pillars — Viral Vector </vt:lpstr>
      <vt:lpstr>Initial Campaign Messaging — Viral Vector Specific</vt:lpstr>
      <vt:lpstr>Mammalian Key Word Cloud</vt:lpstr>
      <vt:lpstr>Messaging Pillars — Mammalian</vt:lpstr>
      <vt:lpstr>Initial Campaign Messaging — Mammalian Specific</vt:lpstr>
      <vt:lpstr>Campaign Headline – Option 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Phill Neill</dc:creator>
  <cp:lastModifiedBy>Erin Gallagher</cp:lastModifiedBy>
  <cp:revision>310</cp:revision>
  <cp:lastPrinted>2022-07-01T14:56:33Z</cp:lastPrinted>
  <dcterms:created xsi:type="dcterms:W3CDTF">2020-11-19T15:55:09Z</dcterms:created>
  <dcterms:modified xsi:type="dcterms:W3CDTF">2022-09-08T16:11:13Z</dcterms:modified>
</cp:coreProperties>
</file>